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5" r:id="rId3"/>
    <p:sldId id="257" r:id="rId4"/>
    <p:sldId id="276" r:id="rId5"/>
    <p:sldId id="277" r:id="rId6"/>
    <p:sldId id="268" r:id="rId7"/>
    <p:sldId id="267" r:id="rId8"/>
    <p:sldId id="258" r:id="rId9"/>
    <p:sldId id="263" r:id="rId10"/>
    <p:sldId id="265" r:id="rId11"/>
    <p:sldId id="272" r:id="rId12"/>
    <p:sldId id="278" r:id="rId13"/>
    <p:sldId id="279" r:id="rId14"/>
    <p:sldId id="281" r:id="rId15"/>
    <p:sldId id="264" r:id="rId16"/>
    <p:sldId id="280" r:id="rId17"/>
    <p:sldId id="273" r:id="rId18"/>
  </p:sldIdLst>
  <p:sldSz cx="12192000" cy="6858000"/>
  <p:notesSz cx="6877050" cy="10002838"/>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llanmörkt format 2 - Dekorfär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029" autoAdjust="0"/>
    <p:restoredTop sz="94660"/>
  </p:normalViewPr>
  <p:slideViewPr>
    <p:cSldViewPr snapToGrid="0" showGuides="1">
      <p:cViewPr varScale="1">
        <p:scale>
          <a:sx n="80" d="100"/>
          <a:sy n="80" d="100"/>
        </p:scale>
        <p:origin x="258" y="9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Rubrik 1"/>
          <p:cNvSpPr>
            <a:spLocks noGrp="1"/>
          </p:cNvSpPr>
          <p:nvPr>
            <p:ph type="ctrTitle"/>
          </p:nvPr>
        </p:nvSpPr>
        <p:spPr>
          <a:xfrm>
            <a:off x="1524000" y="1122363"/>
            <a:ext cx="9144000" cy="2387600"/>
          </a:xfrm>
        </p:spPr>
        <p:txBody>
          <a:bodyPr anchor="b"/>
          <a:lstStyle>
            <a:lvl1pPr algn="ctr">
              <a:defRPr sz="6000"/>
            </a:lvl1pPr>
          </a:lstStyle>
          <a:p>
            <a:r>
              <a:rPr lang="sv-SE"/>
              <a:t>Klicka här för att ändra format</a:t>
            </a:r>
          </a:p>
        </p:txBody>
      </p:sp>
      <p:sp>
        <p:nvSpPr>
          <p:cNvPr id="3" name="Underrubri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a:t>Klicka om du vill redigera mall för underrubrikformat</a:t>
            </a:r>
          </a:p>
        </p:txBody>
      </p:sp>
      <p:sp>
        <p:nvSpPr>
          <p:cNvPr id="4" name="Platshållare för datum 3"/>
          <p:cNvSpPr>
            <a:spLocks noGrp="1"/>
          </p:cNvSpPr>
          <p:nvPr>
            <p:ph type="dt" sz="half" idx="10"/>
          </p:nvPr>
        </p:nvSpPr>
        <p:spPr/>
        <p:txBody>
          <a:bodyPr/>
          <a:lstStyle/>
          <a:p>
            <a:fld id="{2421AA87-EA6D-4BE7-A531-E0153F3C562C}" type="datetimeFigureOut">
              <a:rPr lang="sv-SE" smtClean="0"/>
              <a:t>2020-05-01</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0E7AAF34-2E56-4EF2-ACCF-24FFAF5D2730}" type="slidenum">
              <a:rPr lang="sv-SE" smtClean="0"/>
              <a:t>‹#›</a:t>
            </a:fld>
            <a:endParaRPr lang="sv-SE"/>
          </a:p>
        </p:txBody>
      </p:sp>
    </p:spTree>
    <p:extLst>
      <p:ext uri="{BB962C8B-B14F-4D97-AF65-F5344CB8AC3E}">
        <p14:creationId xmlns:p14="http://schemas.microsoft.com/office/powerpoint/2010/main" val="38347968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lodrät text 2"/>
          <p:cNvSpPr>
            <a:spLocks noGrp="1"/>
          </p:cNvSpPr>
          <p:nvPr>
            <p:ph type="body" orient="vert" idx="1"/>
          </p:nvPr>
        </p:nvSpPr>
        <p:spPr/>
        <p:txBody>
          <a:bodyPr vert="eaVert"/>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4" name="Platshållare för datum 3"/>
          <p:cNvSpPr>
            <a:spLocks noGrp="1"/>
          </p:cNvSpPr>
          <p:nvPr>
            <p:ph type="dt" sz="half" idx="10"/>
          </p:nvPr>
        </p:nvSpPr>
        <p:spPr/>
        <p:txBody>
          <a:bodyPr/>
          <a:lstStyle/>
          <a:p>
            <a:fld id="{2421AA87-EA6D-4BE7-A531-E0153F3C562C}" type="datetimeFigureOut">
              <a:rPr lang="sv-SE" smtClean="0"/>
              <a:t>2020-05-01</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0E7AAF34-2E56-4EF2-ACCF-24FFAF5D2730}" type="slidenum">
              <a:rPr lang="sv-SE" smtClean="0"/>
              <a:t>‹#›</a:t>
            </a:fld>
            <a:endParaRPr lang="sv-SE"/>
          </a:p>
        </p:txBody>
      </p:sp>
    </p:spTree>
    <p:extLst>
      <p:ext uri="{BB962C8B-B14F-4D97-AF65-F5344CB8AC3E}">
        <p14:creationId xmlns:p14="http://schemas.microsoft.com/office/powerpoint/2010/main" val="17055890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p:cNvSpPr>
            <a:spLocks noGrp="1"/>
          </p:cNvSpPr>
          <p:nvPr>
            <p:ph type="title" orient="vert"/>
          </p:nvPr>
        </p:nvSpPr>
        <p:spPr>
          <a:xfrm>
            <a:off x="8724900" y="365125"/>
            <a:ext cx="2628900" cy="5811838"/>
          </a:xfrm>
        </p:spPr>
        <p:txBody>
          <a:bodyPr vert="eaVert"/>
          <a:lstStyle/>
          <a:p>
            <a:r>
              <a:rPr lang="sv-SE"/>
              <a:t>Klicka här för att ändra format</a:t>
            </a:r>
          </a:p>
        </p:txBody>
      </p:sp>
      <p:sp>
        <p:nvSpPr>
          <p:cNvPr id="3" name="Platshållare för lodrät text 2"/>
          <p:cNvSpPr>
            <a:spLocks noGrp="1"/>
          </p:cNvSpPr>
          <p:nvPr>
            <p:ph type="body" orient="vert" idx="1"/>
          </p:nvPr>
        </p:nvSpPr>
        <p:spPr>
          <a:xfrm>
            <a:off x="838200" y="365125"/>
            <a:ext cx="7734300" cy="5811838"/>
          </a:xfrm>
        </p:spPr>
        <p:txBody>
          <a:bodyPr vert="eaVert"/>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4" name="Platshållare för datum 3"/>
          <p:cNvSpPr>
            <a:spLocks noGrp="1"/>
          </p:cNvSpPr>
          <p:nvPr>
            <p:ph type="dt" sz="half" idx="10"/>
          </p:nvPr>
        </p:nvSpPr>
        <p:spPr/>
        <p:txBody>
          <a:bodyPr/>
          <a:lstStyle/>
          <a:p>
            <a:fld id="{2421AA87-EA6D-4BE7-A531-E0153F3C562C}" type="datetimeFigureOut">
              <a:rPr lang="sv-SE" smtClean="0"/>
              <a:t>2020-05-01</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0E7AAF34-2E56-4EF2-ACCF-24FFAF5D2730}" type="slidenum">
              <a:rPr lang="sv-SE" smtClean="0"/>
              <a:t>‹#›</a:t>
            </a:fld>
            <a:endParaRPr lang="sv-SE"/>
          </a:p>
        </p:txBody>
      </p:sp>
    </p:spTree>
    <p:extLst>
      <p:ext uri="{BB962C8B-B14F-4D97-AF65-F5344CB8AC3E}">
        <p14:creationId xmlns:p14="http://schemas.microsoft.com/office/powerpoint/2010/main" val="25650799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innehåll 2"/>
          <p:cNvSpPr>
            <a:spLocks noGrp="1"/>
          </p:cNvSpPr>
          <p:nvPr>
            <p:ph idx="1"/>
          </p:nvPr>
        </p:nvSpPr>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4" name="Platshållare för datum 3"/>
          <p:cNvSpPr>
            <a:spLocks noGrp="1"/>
          </p:cNvSpPr>
          <p:nvPr>
            <p:ph type="dt" sz="half" idx="10"/>
          </p:nvPr>
        </p:nvSpPr>
        <p:spPr/>
        <p:txBody>
          <a:bodyPr/>
          <a:lstStyle/>
          <a:p>
            <a:fld id="{2421AA87-EA6D-4BE7-A531-E0153F3C562C}" type="datetimeFigureOut">
              <a:rPr lang="sv-SE" smtClean="0"/>
              <a:t>2020-05-01</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0E7AAF34-2E56-4EF2-ACCF-24FFAF5D2730}" type="slidenum">
              <a:rPr lang="sv-SE" smtClean="0"/>
              <a:t>‹#›</a:t>
            </a:fld>
            <a:endParaRPr lang="sv-SE"/>
          </a:p>
        </p:txBody>
      </p:sp>
    </p:spTree>
    <p:extLst>
      <p:ext uri="{BB962C8B-B14F-4D97-AF65-F5344CB8AC3E}">
        <p14:creationId xmlns:p14="http://schemas.microsoft.com/office/powerpoint/2010/main" val="42272943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p:cNvSpPr>
            <a:spLocks noGrp="1"/>
          </p:cNvSpPr>
          <p:nvPr>
            <p:ph type="title"/>
          </p:nvPr>
        </p:nvSpPr>
        <p:spPr>
          <a:xfrm>
            <a:off x="831850" y="1709738"/>
            <a:ext cx="10515600" cy="2852737"/>
          </a:xfrm>
        </p:spPr>
        <p:txBody>
          <a:bodyPr anchor="b"/>
          <a:lstStyle>
            <a:lvl1pPr>
              <a:defRPr sz="6000"/>
            </a:lvl1pPr>
          </a:lstStyle>
          <a:p>
            <a:r>
              <a:rPr lang="sv-SE"/>
              <a:t>Klicka här för att ändra format</a:t>
            </a:r>
          </a:p>
        </p:txBody>
      </p:sp>
      <p:sp>
        <p:nvSpPr>
          <p:cNvPr id="3" name="Platshållare för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v-SE"/>
              <a:t>Redigera format för bakgrundstext</a:t>
            </a:r>
          </a:p>
        </p:txBody>
      </p:sp>
      <p:sp>
        <p:nvSpPr>
          <p:cNvPr id="4" name="Platshållare för datum 3"/>
          <p:cNvSpPr>
            <a:spLocks noGrp="1"/>
          </p:cNvSpPr>
          <p:nvPr>
            <p:ph type="dt" sz="half" idx="10"/>
          </p:nvPr>
        </p:nvSpPr>
        <p:spPr/>
        <p:txBody>
          <a:bodyPr/>
          <a:lstStyle/>
          <a:p>
            <a:fld id="{2421AA87-EA6D-4BE7-A531-E0153F3C562C}" type="datetimeFigureOut">
              <a:rPr lang="sv-SE" smtClean="0"/>
              <a:t>2020-05-01</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0E7AAF34-2E56-4EF2-ACCF-24FFAF5D2730}" type="slidenum">
              <a:rPr lang="sv-SE" smtClean="0"/>
              <a:t>‹#›</a:t>
            </a:fld>
            <a:endParaRPr lang="sv-SE"/>
          </a:p>
        </p:txBody>
      </p:sp>
    </p:spTree>
    <p:extLst>
      <p:ext uri="{BB962C8B-B14F-4D97-AF65-F5344CB8AC3E}">
        <p14:creationId xmlns:p14="http://schemas.microsoft.com/office/powerpoint/2010/main" val="22652037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delar">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innehåll 2"/>
          <p:cNvSpPr>
            <a:spLocks noGrp="1"/>
          </p:cNvSpPr>
          <p:nvPr>
            <p:ph sz="half" idx="1"/>
          </p:nvPr>
        </p:nvSpPr>
        <p:spPr>
          <a:xfrm>
            <a:off x="838200" y="1825625"/>
            <a:ext cx="5181600" cy="4351338"/>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4" name="Platshållare för innehåll 3"/>
          <p:cNvSpPr>
            <a:spLocks noGrp="1"/>
          </p:cNvSpPr>
          <p:nvPr>
            <p:ph sz="half" idx="2"/>
          </p:nvPr>
        </p:nvSpPr>
        <p:spPr>
          <a:xfrm>
            <a:off x="6172200" y="1825625"/>
            <a:ext cx="5181600" cy="4351338"/>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5" name="Platshållare för datum 4"/>
          <p:cNvSpPr>
            <a:spLocks noGrp="1"/>
          </p:cNvSpPr>
          <p:nvPr>
            <p:ph type="dt" sz="half" idx="10"/>
          </p:nvPr>
        </p:nvSpPr>
        <p:spPr/>
        <p:txBody>
          <a:bodyPr/>
          <a:lstStyle/>
          <a:p>
            <a:fld id="{2421AA87-EA6D-4BE7-A531-E0153F3C562C}" type="datetimeFigureOut">
              <a:rPr lang="sv-SE" smtClean="0"/>
              <a:t>2020-05-01</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0E7AAF34-2E56-4EF2-ACCF-24FFAF5D2730}" type="slidenum">
              <a:rPr lang="sv-SE" smtClean="0"/>
              <a:t>‹#›</a:t>
            </a:fld>
            <a:endParaRPr lang="sv-SE"/>
          </a:p>
        </p:txBody>
      </p:sp>
    </p:spTree>
    <p:extLst>
      <p:ext uri="{BB962C8B-B14F-4D97-AF65-F5344CB8AC3E}">
        <p14:creationId xmlns:p14="http://schemas.microsoft.com/office/powerpoint/2010/main" val="39223836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p:cNvSpPr>
            <a:spLocks noGrp="1"/>
          </p:cNvSpPr>
          <p:nvPr>
            <p:ph type="title"/>
          </p:nvPr>
        </p:nvSpPr>
        <p:spPr>
          <a:xfrm>
            <a:off x="839788" y="365125"/>
            <a:ext cx="10515600" cy="1325563"/>
          </a:xfrm>
        </p:spPr>
        <p:txBody>
          <a:bodyPr/>
          <a:lstStyle/>
          <a:p>
            <a:r>
              <a:rPr lang="sv-SE"/>
              <a:t>Klicka här för att ändra format</a:t>
            </a:r>
          </a:p>
        </p:txBody>
      </p:sp>
      <p:sp>
        <p:nvSpPr>
          <p:cNvPr id="3" name="Platshållare för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Redigera format för bakgrundstext</a:t>
            </a:r>
          </a:p>
        </p:txBody>
      </p:sp>
      <p:sp>
        <p:nvSpPr>
          <p:cNvPr id="4" name="Platshållare för innehåll 3"/>
          <p:cNvSpPr>
            <a:spLocks noGrp="1"/>
          </p:cNvSpPr>
          <p:nvPr>
            <p:ph sz="half" idx="2"/>
          </p:nvPr>
        </p:nvSpPr>
        <p:spPr>
          <a:xfrm>
            <a:off x="839788" y="2505075"/>
            <a:ext cx="5157787" cy="3684588"/>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5" name="Platshållare för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Redigera format för bakgrundstext</a:t>
            </a:r>
          </a:p>
        </p:txBody>
      </p:sp>
      <p:sp>
        <p:nvSpPr>
          <p:cNvPr id="6" name="Platshållare för innehåll 5"/>
          <p:cNvSpPr>
            <a:spLocks noGrp="1"/>
          </p:cNvSpPr>
          <p:nvPr>
            <p:ph sz="quarter" idx="4"/>
          </p:nvPr>
        </p:nvSpPr>
        <p:spPr>
          <a:xfrm>
            <a:off x="6172200" y="2505075"/>
            <a:ext cx="5183188" cy="3684588"/>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7" name="Platshållare för datum 6"/>
          <p:cNvSpPr>
            <a:spLocks noGrp="1"/>
          </p:cNvSpPr>
          <p:nvPr>
            <p:ph type="dt" sz="half" idx="10"/>
          </p:nvPr>
        </p:nvSpPr>
        <p:spPr/>
        <p:txBody>
          <a:bodyPr/>
          <a:lstStyle/>
          <a:p>
            <a:fld id="{2421AA87-EA6D-4BE7-A531-E0153F3C562C}" type="datetimeFigureOut">
              <a:rPr lang="sv-SE" smtClean="0"/>
              <a:t>2020-05-01</a:t>
            </a:fld>
            <a:endParaRPr lang="sv-SE"/>
          </a:p>
        </p:txBody>
      </p:sp>
      <p:sp>
        <p:nvSpPr>
          <p:cNvPr id="8" name="Platshållare för sidfot 7"/>
          <p:cNvSpPr>
            <a:spLocks noGrp="1"/>
          </p:cNvSpPr>
          <p:nvPr>
            <p:ph type="ftr" sz="quarter" idx="11"/>
          </p:nvPr>
        </p:nvSpPr>
        <p:spPr/>
        <p:txBody>
          <a:bodyPr/>
          <a:lstStyle/>
          <a:p>
            <a:endParaRPr lang="sv-SE"/>
          </a:p>
        </p:txBody>
      </p:sp>
      <p:sp>
        <p:nvSpPr>
          <p:cNvPr id="9" name="Platshållare för bildnummer 8"/>
          <p:cNvSpPr>
            <a:spLocks noGrp="1"/>
          </p:cNvSpPr>
          <p:nvPr>
            <p:ph type="sldNum" sz="quarter" idx="12"/>
          </p:nvPr>
        </p:nvSpPr>
        <p:spPr/>
        <p:txBody>
          <a:bodyPr/>
          <a:lstStyle/>
          <a:p>
            <a:fld id="{0E7AAF34-2E56-4EF2-ACCF-24FFAF5D2730}" type="slidenum">
              <a:rPr lang="sv-SE" smtClean="0"/>
              <a:t>‹#›</a:t>
            </a:fld>
            <a:endParaRPr lang="sv-SE"/>
          </a:p>
        </p:txBody>
      </p:sp>
    </p:spTree>
    <p:extLst>
      <p:ext uri="{BB962C8B-B14F-4D97-AF65-F5344CB8AC3E}">
        <p14:creationId xmlns:p14="http://schemas.microsoft.com/office/powerpoint/2010/main" val="18986144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datum 2"/>
          <p:cNvSpPr>
            <a:spLocks noGrp="1"/>
          </p:cNvSpPr>
          <p:nvPr>
            <p:ph type="dt" sz="half" idx="10"/>
          </p:nvPr>
        </p:nvSpPr>
        <p:spPr/>
        <p:txBody>
          <a:bodyPr/>
          <a:lstStyle/>
          <a:p>
            <a:fld id="{2421AA87-EA6D-4BE7-A531-E0153F3C562C}" type="datetimeFigureOut">
              <a:rPr lang="sv-SE" smtClean="0"/>
              <a:t>2020-05-01</a:t>
            </a:fld>
            <a:endParaRPr lang="sv-SE"/>
          </a:p>
        </p:txBody>
      </p:sp>
      <p:sp>
        <p:nvSpPr>
          <p:cNvPr id="4" name="Platshållare för sidfot 3"/>
          <p:cNvSpPr>
            <a:spLocks noGrp="1"/>
          </p:cNvSpPr>
          <p:nvPr>
            <p:ph type="ftr" sz="quarter" idx="11"/>
          </p:nvPr>
        </p:nvSpPr>
        <p:spPr/>
        <p:txBody>
          <a:bodyPr/>
          <a:lstStyle/>
          <a:p>
            <a:endParaRPr lang="sv-SE"/>
          </a:p>
        </p:txBody>
      </p:sp>
      <p:sp>
        <p:nvSpPr>
          <p:cNvPr id="5" name="Platshållare för bildnummer 4"/>
          <p:cNvSpPr>
            <a:spLocks noGrp="1"/>
          </p:cNvSpPr>
          <p:nvPr>
            <p:ph type="sldNum" sz="quarter" idx="12"/>
          </p:nvPr>
        </p:nvSpPr>
        <p:spPr/>
        <p:txBody>
          <a:bodyPr/>
          <a:lstStyle/>
          <a:p>
            <a:fld id="{0E7AAF34-2E56-4EF2-ACCF-24FFAF5D2730}" type="slidenum">
              <a:rPr lang="sv-SE" smtClean="0"/>
              <a:t>‹#›</a:t>
            </a:fld>
            <a:endParaRPr lang="sv-SE"/>
          </a:p>
        </p:txBody>
      </p:sp>
    </p:spTree>
    <p:extLst>
      <p:ext uri="{BB962C8B-B14F-4D97-AF65-F5344CB8AC3E}">
        <p14:creationId xmlns:p14="http://schemas.microsoft.com/office/powerpoint/2010/main" val="11601540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datum 1"/>
          <p:cNvSpPr>
            <a:spLocks noGrp="1"/>
          </p:cNvSpPr>
          <p:nvPr>
            <p:ph type="dt" sz="half" idx="10"/>
          </p:nvPr>
        </p:nvSpPr>
        <p:spPr/>
        <p:txBody>
          <a:bodyPr/>
          <a:lstStyle/>
          <a:p>
            <a:fld id="{2421AA87-EA6D-4BE7-A531-E0153F3C562C}" type="datetimeFigureOut">
              <a:rPr lang="sv-SE" smtClean="0"/>
              <a:t>2020-05-01</a:t>
            </a:fld>
            <a:endParaRPr lang="sv-SE"/>
          </a:p>
        </p:txBody>
      </p:sp>
      <p:sp>
        <p:nvSpPr>
          <p:cNvPr id="3" name="Platshållare för sidfot 2"/>
          <p:cNvSpPr>
            <a:spLocks noGrp="1"/>
          </p:cNvSpPr>
          <p:nvPr>
            <p:ph type="ftr" sz="quarter" idx="11"/>
          </p:nvPr>
        </p:nvSpPr>
        <p:spPr/>
        <p:txBody>
          <a:bodyPr/>
          <a:lstStyle/>
          <a:p>
            <a:endParaRPr lang="sv-SE"/>
          </a:p>
        </p:txBody>
      </p:sp>
      <p:sp>
        <p:nvSpPr>
          <p:cNvPr id="4" name="Platshållare för bildnummer 3"/>
          <p:cNvSpPr>
            <a:spLocks noGrp="1"/>
          </p:cNvSpPr>
          <p:nvPr>
            <p:ph type="sldNum" sz="quarter" idx="12"/>
          </p:nvPr>
        </p:nvSpPr>
        <p:spPr/>
        <p:txBody>
          <a:bodyPr/>
          <a:lstStyle/>
          <a:p>
            <a:fld id="{0E7AAF34-2E56-4EF2-ACCF-24FFAF5D2730}" type="slidenum">
              <a:rPr lang="sv-SE" smtClean="0"/>
              <a:t>‹#›</a:t>
            </a:fld>
            <a:endParaRPr lang="sv-SE"/>
          </a:p>
        </p:txBody>
      </p:sp>
    </p:spTree>
    <p:extLst>
      <p:ext uri="{BB962C8B-B14F-4D97-AF65-F5344CB8AC3E}">
        <p14:creationId xmlns:p14="http://schemas.microsoft.com/office/powerpoint/2010/main" val="23697201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ext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839788" y="457200"/>
            <a:ext cx="3932237" cy="1600200"/>
          </a:xfrm>
        </p:spPr>
        <p:txBody>
          <a:bodyPr anchor="b"/>
          <a:lstStyle>
            <a:lvl1pPr>
              <a:defRPr sz="3200"/>
            </a:lvl1pPr>
          </a:lstStyle>
          <a:p>
            <a:r>
              <a:rPr lang="sv-SE"/>
              <a:t>Klicka här för att ändra format</a:t>
            </a:r>
          </a:p>
        </p:txBody>
      </p:sp>
      <p:sp>
        <p:nvSpPr>
          <p:cNvPr id="3" name="Platshållare för innehåll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4" name="Platshållare för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Redigera format för bakgrundstext</a:t>
            </a:r>
          </a:p>
        </p:txBody>
      </p:sp>
      <p:sp>
        <p:nvSpPr>
          <p:cNvPr id="5" name="Platshållare för datum 4"/>
          <p:cNvSpPr>
            <a:spLocks noGrp="1"/>
          </p:cNvSpPr>
          <p:nvPr>
            <p:ph type="dt" sz="half" idx="10"/>
          </p:nvPr>
        </p:nvSpPr>
        <p:spPr/>
        <p:txBody>
          <a:bodyPr/>
          <a:lstStyle/>
          <a:p>
            <a:fld id="{2421AA87-EA6D-4BE7-A531-E0153F3C562C}" type="datetimeFigureOut">
              <a:rPr lang="sv-SE" smtClean="0"/>
              <a:t>2020-05-01</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0E7AAF34-2E56-4EF2-ACCF-24FFAF5D2730}" type="slidenum">
              <a:rPr lang="sv-SE" smtClean="0"/>
              <a:t>‹#›</a:t>
            </a:fld>
            <a:endParaRPr lang="sv-SE"/>
          </a:p>
        </p:txBody>
      </p:sp>
    </p:spTree>
    <p:extLst>
      <p:ext uri="{BB962C8B-B14F-4D97-AF65-F5344CB8AC3E}">
        <p14:creationId xmlns:p14="http://schemas.microsoft.com/office/powerpoint/2010/main" val="11188806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839788" y="457200"/>
            <a:ext cx="3932237" cy="1600200"/>
          </a:xfrm>
        </p:spPr>
        <p:txBody>
          <a:bodyPr anchor="b"/>
          <a:lstStyle>
            <a:lvl1pPr>
              <a:defRPr sz="3200"/>
            </a:lvl1pPr>
          </a:lstStyle>
          <a:p>
            <a:r>
              <a:rPr lang="sv-SE"/>
              <a:t>Klicka här för att ändra format</a:t>
            </a:r>
          </a:p>
        </p:txBody>
      </p:sp>
      <p:sp>
        <p:nvSpPr>
          <p:cNvPr id="3" name="Platshållare för bild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a:p>
        </p:txBody>
      </p:sp>
      <p:sp>
        <p:nvSpPr>
          <p:cNvPr id="4" name="Platshållare för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Redigera format för bakgrundstext</a:t>
            </a:r>
          </a:p>
        </p:txBody>
      </p:sp>
      <p:sp>
        <p:nvSpPr>
          <p:cNvPr id="5" name="Platshållare för datum 4"/>
          <p:cNvSpPr>
            <a:spLocks noGrp="1"/>
          </p:cNvSpPr>
          <p:nvPr>
            <p:ph type="dt" sz="half" idx="10"/>
          </p:nvPr>
        </p:nvSpPr>
        <p:spPr/>
        <p:txBody>
          <a:bodyPr/>
          <a:lstStyle/>
          <a:p>
            <a:fld id="{2421AA87-EA6D-4BE7-A531-E0153F3C562C}" type="datetimeFigureOut">
              <a:rPr lang="sv-SE" smtClean="0"/>
              <a:t>2020-05-01</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0E7AAF34-2E56-4EF2-ACCF-24FFAF5D2730}" type="slidenum">
              <a:rPr lang="sv-SE" smtClean="0"/>
              <a:t>‹#›</a:t>
            </a:fld>
            <a:endParaRPr lang="sv-SE"/>
          </a:p>
        </p:txBody>
      </p:sp>
    </p:spTree>
    <p:extLst>
      <p:ext uri="{BB962C8B-B14F-4D97-AF65-F5344CB8AC3E}">
        <p14:creationId xmlns:p14="http://schemas.microsoft.com/office/powerpoint/2010/main" val="38433951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Platshållare för rubrik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sv-SE"/>
              <a:t>Klicka här för att ändra format</a:t>
            </a:r>
          </a:p>
        </p:txBody>
      </p:sp>
      <p:sp>
        <p:nvSpPr>
          <p:cNvPr id="3" name="Platshållare för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4" name="Platshållare för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421AA87-EA6D-4BE7-A531-E0153F3C562C}" type="datetimeFigureOut">
              <a:rPr lang="sv-SE" smtClean="0"/>
              <a:t>2020-05-01</a:t>
            </a:fld>
            <a:endParaRPr lang="sv-SE"/>
          </a:p>
        </p:txBody>
      </p:sp>
      <p:sp>
        <p:nvSpPr>
          <p:cNvPr id="5" name="Platshållare för sidfot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v-SE"/>
          </a:p>
        </p:txBody>
      </p:sp>
      <p:sp>
        <p:nvSpPr>
          <p:cNvPr id="6" name="Platshållare för bildnumm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E7AAF34-2E56-4EF2-ACCF-24FFAF5D2730}" type="slidenum">
              <a:rPr lang="sv-SE" smtClean="0"/>
              <a:t>‹#›</a:t>
            </a:fld>
            <a:endParaRPr lang="sv-SE"/>
          </a:p>
        </p:txBody>
      </p:sp>
    </p:spTree>
    <p:extLst>
      <p:ext uri="{BB962C8B-B14F-4D97-AF65-F5344CB8AC3E}">
        <p14:creationId xmlns:p14="http://schemas.microsoft.com/office/powerpoint/2010/main" val="277940542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uppland.svenskfotboll.se/spelarutbildning/kurser/" TargetMode="External"/><Relationship Id="rId2" Type="http://schemas.openxmlformats.org/officeDocument/2006/relationships/hyperlink" Target="https://uppland.svenskfotboll.se/spelarutbildning/tranarutbildning/"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uppland.svenskfotboll.se/domare/domarutbildning/"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www.stadiumteamsales.se/skwigor/fotboll"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Underrubrik 2"/>
          <p:cNvSpPr>
            <a:spLocks noGrp="1"/>
          </p:cNvSpPr>
          <p:nvPr>
            <p:ph type="subTitle" idx="1"/>
          </p:nvPr>
        </p:nvSpPr>
        <p:spPr/>
        <p:txBody>
          <a:bodyPr>
            <a:normAutofit/>
          </a:bodyPr>
          <a:lstStyle/>
          <a:p>
            <a:r>
              <a:rPr lang="sv-SE" sz="5400" b="1" dirty="0">
                <a:latin typeface="Comic Sans MS" panose="030F0702030302020204" pitchFamily="66" charset="0"/>
              </a:rPr>
              <a:t>Fotbollsåret 2020</a:t>
            </a:r>
          </a:p>
        </p:txBody>
      </p:sp>
      <p:pic>
        <p:nvPicPr>
          <p:cNvPr id="4" name="Bildobjekt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951771" y="1122363"/>
            <a:ext cx="1905000" cy="1905000"/>
          </a:xfrm>
          <a:prstGeom prst="rect">
            <a:avLst/>
          </a:prstGeom>
        </p:spPr>
      </p:pic>
    </p:spTree>
    <p:extLst>
      <p:ext uri="{BB962C8B-B14F-4D97-AF65-F5344CB8AC3E}">
        <p14:creationId xmlns:p14="http://schemas.microsoft.com/office/powerpoint/2010/main" val="329350485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b="1" dirty="0">
                <a:latin typeface="Comic Sans MS" panose="030F0702030302020204" pitchFamily="66" charset="0"/>
              </a:rPr>
              <a:t>Kafé och städning</a:t>
            </a:r>
          </a:p>
        </p:txBody>
      </p:sp>
      <p:sp>
        <p:nvSpPr>
          <p:cNvPr id="3" name="Platshållare för innehåll 2"/>
          <p:cNvSpPr>
            <a:spLocks noGrp="1"/>
          </p:cNvSpPr>
          <p:nvPr>
            <p:ph idx="1"/>
          </p:nvPr>
        </p:nvSpPr>
        <p:spPr>
          <a:xfrm>
            <a:off x="838200" y="1789530"/>
            <a:ext cx="10515600" cy="4351338"/>
          </a:xfrm>
        </p:spPr>
        <p:txBody>
          <a:bodyPr>
            <a:normAutofit fontScale="77500" lnSpcReduction="20000"/>
          </a:bodyPr>
          <a:lstStyle/>
          <a:p>
            <a:pPr marL="0" indent="0">
              <a:buNone/>
            </a:pPr>
            <a:r>
              <a:rPr lang="sv-SE" dirty="0">
                <a:latin typeface="Comic Sans MS" panose="030F0702030302020204" pitchFamily="66" charset="0"/>
              </a:rPr>
              <a:t>Alla lag utser kaféansvarig, som fördelar passen i fiket mellan föräldrarna i laget. I de äldre lagen är det ok att spelare sköter fiket. De ska dock vara över 16 år. </a:t>
            </a:r>
          </a:p>
          <a:p>
            <a:pPr marL="0" indent="0">
              <a:buNone/>
            </a:pPr>
            <a:r>
              <a:rPr lang="sv-SE" dirty="0">
                <a:latin typeface="Comic Sans MS" panose="030F0702030302020204" pitchFamily="66" charset="0"/>
              </a:rPr>
              <a:t>Instruktioner för fiket tas fram av kaféansvariga tillsammans och sätts upp i fiket. Vi beställer våra varor på nätet via vår nya leverantör </a:t>
            </a:r>
            <a:r>
              <a:rPr lang="sv-SE" dirty="0" err="1">
                <a:latin typeface="Comic Sans MS" panose="030F0702030302020204" pitchFamily="66" charset="0"/>
              </a:rPr>
              <a:t>MiniBar</a:t>
            </a:r>
            <a:r>
              <a:rPr lang="sv-SE" dirty="0">
                <a:latin typeface="Comic Sans MS" panose="030F0702030302020204" pitchFamily="66" charset="0"/>
              </a:rPr>
              <a:t> (används även av Arlanda IBK). Småinköp kan göras mellan beställningarna. </a:t>
            </a:r>
          </a:p>
          <a:p>
            <a:pPr marL="0" indent="0">
              <a:buNone/>
            </a:pPr>
            <a:endParaRPr lang="sv-SE" dirty="0">
              <a:latin typeface="Comic Sans MS" panose="030F0702030302020204" pitchFamily="66" charset="0"/>
            </a:endParaRPr>
          </a:p>
          <a:p>
            <a:pPr marL="0" indent="0">
              <a:buNone/>
            </a:pPr>
            <a:r>
              <a:rPr lang="sv-SE" dirty="0">
                <a:latin typeface="Comic Sans MS" panose="030F0702030302020204" pitchFamily="66" charset="0"/>
              </a:rPr>
              <a:t>Kaféansvarig fördelar även lagets städveckor mellan föräldrarna/spelarna. Städinstruktioner kommer att finnas i städskrubben och i fiket. Det är viktigt att vi sköter städningen, så att det alltid är trevligt att komma till vår anläggning. I städveckan ingår att städa alla toaletter samt omklädningsrum, fik och klubbrum. Under städveckorna sker städning två gånger per vecka. </a:t>
            </a:r>
          </a:p>
          <a:p>
            <a:pPr marL="0" indent="0">
              <a:buNone/>
            </a:pPr>
            <a:endParaRPr lang="sv-SE" dirty="0">
              <a:latin typeface="Comic Sans MS" panose="030F0702030302020204" pitchFamily="66" charset="0"/>
            </a:endParaRPr>
          </a:p>
          <a:p>
            <a:pPr marL="0" indent="0">
              <a:buNone/>
            </a:pPr>
            <a:r>
              <a:rPr lang="sv-SE" dirty="0">
                <a:latin typeface="Comic Sans MS" panose="030F0702030302020204" pitchFamily="66" charset="0"/>
              </a:rPr>
              <a:t>I samband med match ansvarar de lag som har spelat match för att städa fiket och omklädningsrummen. </a:t>
            </a:r>
          </a:p>
        </p:txBody>
      </p:sp>
    </p:spTree>
    <p:extLst>
      <p:ext uri="{BB962C8B-B14F-4D97-AF65-F5344CB8AC3E}">
        <p14:creationId xmlns:p14="http://schemas.microsoft.com/office/powerpoint/2010/main" val="31454743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b="1" dirty="0">
                <a:latin typeface="Comic Sans MS" panose="030F0702030302020204" pitchFamily="66" charset="0"/>
              </a:rPr>
              <a:t>Fotbollsskolan</a:t>
            </a:r>
          </a:p>
        </p:txBody>
      </p:sp>
      <p:sp>
        <p:nvSpPr>
          <p:cNvPr id="3" name="Platshållare för innehåll 2"/>
          <p:cNvSpPr>
            <a:spLocks noGrp="1"/>
          </p:cNvSpPr>
          <p:nvPr>
            <p:ph idx="1"/>
          </p:nvPr>
        </p:nvSpPr>
        <p:spPr/>
        <p:txBody>
          <a:bodyPr>
            <a:normAutofit fontScale="92500" lnSpcReduction="10000"/>
          </a:bodyPr>
          <a:lstStyle/>
          <a:p>
            <a:pPr marL="0" indent="0">
              <a:buNone/>
            </a:pPr>
            <a:r>
              <a:rPr lang="sv-SE" dirty="0">
                <a:latin typeface="Comic Sans MS" panose="030F0702030302020204" pitchFamily="66" charset="0"/>
              </a:rPr>
              <a:t>Fotbollsskolan är mycket viktig för föreningen. Fotbollsskolan är första mötet med föreningen och grund för att föreningen ska fortsätta att växa. </a:t>
            </a:r>
          </a:p>
          <a:p>
            <a:endParaRPr lang="sv-SE" dirty="0">
              <a:latin typeface="Comic Sans MS" panose="030F0702030302020204" pitchFamily="66" charset="0"/>
            </a:endParaRPr>
          </a:p>
          <a:p>
            <a:r>
              <a:rPr lang="sv-SE" dirty="0">
                <a:latin typeface="Comic Sans MS" panose="030F0702030302020204" pitchFamily="66" charset="0"/>
              </a:rPr>
              <a:t>Start onsdag 13 maj och i år vänder vi oss till pojkar och flickor födda 2014 och 2015.</a:t>
            </a:r>
          </a:p>
          <a:p>
            <a:pPr marL="0" indent="0">
              <a:buNone/>
            </a:pPr>
            <a:endParaRPr lang="sv-SE" dirty="0">
              <a:latin typeface="Comic Sans MS" panose="030F0702030302020204" pitchFamily="66" charset="0"/>
            </a:endParaRPr>
          </a:p>
          <a:p>
            <a:r>
              <a:rPr lang="sv-SE" dirty="0">
                <a:latin typeface="Comic Sans MS" panose="030F0702030302020204" pitchFamily="66" charset="0"/>
              </a:rPr>
              <a:t>Föräldrainformation 5 maj 18.40 – 19.00 med målet att hitta föräldrar som kan tänka sig att bli ledare. </a:t>
            </a:r>
          </a:p>
          <a:p>
            <a:endParaRPr lang="sv-SE" dirty="0">
              <a:latin typeface="Comic Sans MS" panose="030F0702030302020204" pitchFamily="66" charset="0"/>
            </a:endParaRPr>
          </a:p>
          <a:p>
            <a:r>
              <a:rPr lang="sv-SE" dirty="0">
                <a:latin typeface="Comic Sans MS" panose="030F0702030302020204" pitchFamily="66" charset="0"/>
              </a:rPr>
              <a:t>Vi i styrelsen hjälper till och stöttar i början</a:t>
            </a:r>
          </a:p>
          <a:p>
            <a:pPr>
              <a:buFontTx/>
              <a:buChar char="-"/>
            </a:pPr>
            <a:endParaRPr lang="sv-SE" dirty="0"/>
          </a:p>
        </p:txBody>
      </p:sp>
    </p:spTree>
    <p:extLst>
      <p:ext uri="{BB962C8B-B14F-4D97-AF65-F5344CB8AC3E}">
        <p14:creationId xmlns:p14="http://schemas.microsoft.com/office/powerpoint/2010/main" val="154817665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838200" y="208715"/>
            <a:ext cx="10515600" cy="1325563"/>
          </a:xfrm>
        </p:spPr>
        <p:txBody>
          <a:bodyPr/>
          <a:lstStyle/>
          <a:p>
            <a:r>
              <a:rPr lang="sv-SE" b="1" dirty="0">
                <a:latin typeface="Comic Sans MS" panose="030F0702030302020204" pitchFamily="66" charset="0"/>
              </a:rPr>
              <a:t>Våra system för administration</a:t>
            </a:r>
          </a:p>
        </p:txBody>
      </p:sp>
      <p:sp>
        <p:nvSpPr>
          <p:cNvPr id="3" name="Platshållare för innehåll 2"/>
          <p:cNvSpPr>
            <a:spLocks noGrp="1"/>
          </p:cNvSpPr>
          <p:nvPr>
            <p:ph idx="1"/>
          </p:nvPr>
        </p:nvSpPr>
        <p:spPr>
          <a:xfrm>
            <a:off x="741947" y="1347537"/>
            <a:ext cx="10515600" cy="5510463"/>
          </a:xfrm>
        </p:spPr>
        <p:txBody>
          <a:bodyPr>
            <a:normAutofit fontScale="92500" lnSpcReduction="20000"/>
          </a:bodyPr>
          <a:lstStyle/>
          <a:p>
            <a:pPr marL="0" indent="0">
              <a:buNone/>
            </a:pPr>
            <a:r>
              <a:rPr lang="sv-SE" dirty="0">
                <a:latin typeface="Comic Sans MS" panose="030F0702030302020204" pitchFamily="66" charset="0"/>
              </a:rPr>
              <a:t>I år kommer vi införa en ny hemsida via </a:t>
            </a:r>
            <a:r>
              <a:rPr lang="sv-SE" dirty="0" err="1">
                <a:latin typeface="Comic Sans MS" panose="030F0702030302020204" pitchFamily="66" charset="0"/>
              </a:rPr>
              <a:t>sportadmin</a:t>
            </a:r>
            <a:r>
              <a:rPr lang="sv-SE" dirty="0">
                <a:latin typeface="Comic Sans MS" panose="030F0702030302020204" pitchFamily="66" charset="0"/>
              </a:rPr>
              <a:t>. Arbetet pågår just nu. Via denna sida ska du kunna sköta administration av medlemsavgifter, närvarorapportering, kallelse till matcher mm. </a:t>
            </a:r>
          </a:p>
          <a:p>
            <a:pPr marL="0" indent="0">
              <a:buNone/>
            </a:pPr>
            <a:endParaRPr lang="sv-SE" b="1" dirty="0">
              <a:latin typeface="Comic Sans MS" panose="030F0702030302020204" pitchFamily="66" charset="0"/>
            </a:endParaRPr>
          </a:p>
          <a:p>
            <a:pPr marL="0" indent="0">
              <a:buNone/>
            </a:pPr>
            <a:r>
              <a:rPr lang="sv-SE" b="1" dirty="0">
                <a:latin typeface="Comic Sans MS" panose="030F0702030302020204" pitchFamily="66" charset="0"/>
              </a:rPr>
              <a:t>I och med den nya hemsidan behöver vi inte längre använda </a:t>
            </a:r>
            <a:r>
              <a:rPr lang="sv-SE" b="1" dirty="0" err="1">
                <a:latin typeface="Comic Sans MS" panose="030F0702030302020204" pitchFamily="66" charset="0"/>
              </a:rPr>
              <a:t>idrottonline</a:t>
            </a:r>
            <a:r>
              <a:rPr lang="sv-SE" b="1" dirty="0">
                <a:latin typeface="Comic Sans MS" panose="030F0702030302020204" pitchFamily="66" charset="0"/>
              </a:rPr>
              <a:t> för närvarorapporteringen. Dock kommer all närvaro </a:t>
            </a:r>
            <a:r>
              <a:rPr lang="sv-SE" b="1" dirty="0" err="1">
                <a:latin typeface="Comic Sans MS" panose="030F0702030302020204" pitchFamily="66" charset="0"/>
              </a:rPr>
              <a:t>direktöverföras</a:t>
            </a:r>
            <a:r>
              <a:rPr lang="sv-SE" b="1" dirty="0">
                <a:latin typeface="Comic Sans MS" panose="030F0702030302020204" pitchFamily="66" charset="0"/>
              </a:rPr>
              <a:t>, så den som skickar in ansökan om aktivitetsstöd (Marianne) måste göra det via </a:t>
            </a:r>
            <a:r>
              <a:rPr lang="sv-SE" b="1" dirty="0" err="1">
                <a:latin typeface="Comic Sans MS" panose="030F0702030302020204" pitchFamily="66" charset="0"/>
              </a:rPr>
              <a:t>idrottonline</a:t>
            </a:r>
            <a:r>
              <a:rPr lang="sv-SE" b="1" dirty="0">
                <a:latin typeface="Comic Sans MS" panose="030F0702030302020204" pitchFamily="66" charset="0"/>
              </a:rPr>
              <a:t>.</a:t>
            </a:r>
          </a:p>
          <a:p>
            <a:pPr marL="0" indent="0">
              <a:buNone/>
            </a:pPr>
            <a:endParaRPr lang="sv-SE" dirty="0">
              <a:latin typeface="Comic Sans MS" panose="030F0702030302020204" pitchFamily="66" charset="0"/>
            </a:endParaRPr>
          </a:p>
          <a:p>
            <a:pPr marL="0" indent="0">
              <a:buNone/>
            </a:pPr>
            <a:r>
              <a:rPr lang="sv-SE" dirty="0" err="1">
                <a:latin typeface="Comic Sans MS" panose="030F0702030302020204" pitchFamily="66" charset="0"/>
              </a:rPr>
              <a:t>Fogis</a:t>
            </a:r>
            <a:r>
              <a:rPr lang="sv-SE" dirty="0">
                <a:latin typeface="Comic Sans MS" panose="030F0702030302020204" pitchFamily="66" charset="0"/>
              </a:rPr>
              <a:t> är förbundets system för administration av matcher och spelare. Detta system får du inloggning till via Marianne.</a:t>
            </a:r>
          </a:p>
          <a:p>
            <a:pPr marL="0" indent="0">
              <a:buNone/>
            </a:pPr>
            <a:endParaRPr lang="sv-SE" dirty="0">
              <a:latin typeface="Comic Sans MS" panose="030F0702030302020204" pitchFamily="66" charset="0"/>
            </a:endParaRPr>
          </a:p>
          <a:p>
            <a:pPr marL="0" indent="0">
              <a:buNone/>
            </a:pPr>
            <a:r>
              <a:rPr lang="sv-SE" b="1" dirty="0">
                <a:latin typeface="Comic Sans MS" panose="030F0702030302020204" pitchFamily="66" charset="0"/>
              </a:rPr>
              <a:t>Vårens aktiviteter från 1 januari tom. sista juni ska rapporteras in senast den 20 augusti. Höstens aktiviteter från 1 juli tom. 31 december ska rapporteras in senast den 20 februari. </a:t>
            </a:r>
          </a:p>
          <a:p>
            <a:pPr marL="0" indent="0">
              <a:buNone/>
            </a:pPr>
            <a:endParaRPr lang="sv-SE" dirty="0">
              <a:latin typeface="Comic Sans MS" panose="030F0702030302020204" pitchFamily="66" charset="0"/>
            </a:endParaRPr>
          </a:p>
          <a:p>
            <a:pPr marL="0" indent="0">
              <a:buNone/>
            </a:pPr>
            <a:endParaRPr lang="sv-SE" dirty="0">
              <a:latin typeface="Comic Sans MS" panose="030F0702030302020204" pitchFamily="66" charset="0"/>
            </a:endParaRPr>
          </a:p>
        </p:txBody>
      </p:sp>
    </p:spTree>
    <p:extLst>
      <p:ext uri="{BB962C8B-B14F-4D97-AF65-F5344CB8AC3E}">
        <p14:creationId xmlns:p14="http://schemas.microsoft.com/office/powerpoint/2010/main" val="13544836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b="1" dirty="0">
                <a:latin typeface="Comic Sans MS" panose="030F0702030302020204" pitchFamily="66" charset="0"/>
              </a:rPr>
              <a:t>Medlemsavgifter</a:t>
            </a:r>
          </a:p>
        </p:txBody>
      </p:sp>
      <p:sp>
        <p:nvSpPr>
          <p:cNvPr id="3" name="Platshållare för innehåll 2"/>
          <p:cNvSpPr>
            <a:spLocks noGrp="1"/>
          </p:cNvSpPr>
          <p:nvPr>
            <p:ph idx="1"/>
          </p:nvPr>
        </p:nvSpPr>
        <p:spPr/>
        <p:txBody>
          <a:bodyPr>
            <a:normAutofit fontScale="62500" lnSpcReduction="20000"/>
          </a:bodyPr>
          <a:lstStyle/>
          <a:p>
            <a:pPr marL="0" indent="0">
              <a:buNone/>
            </a:pPr>
            <a:r>
              <a:rPr lang="sv-SE" dirty="0">
                <a:latin typeface="Comic Sans MS" panose="030F0702030302020204" pitchFamily="66" charset="0"/>
              </a:rPr>
              <a:t>Från och med denna säsong gäller följande avgifter:</a:t>
            </a:r>
          </a:p>
          <a:p>
            <a:pPr marL="0" indent="0">
              <a:buNone/>
            </a:pPr>
            <a:endParaRPr lang="sv-SE" dirty="0">
              <a:latin typeface="Comic Sans MS" panose="030F0702030302020204" pitchFamily="66" charset="0"/>
            </a:endParaRPr>
          </a:p>
          <a:p>
            <a:pPr>
              <a:buFontTx/>
              <a:buChar char="-"/>
            </a:pPr>
            <a:r>
              <a:rPr lang="sv-SE" dirty="0">
                <a:latin typeface="Comic Sans MS" panose="030F0702030302020204" pitchFamily="66" charset="0"/>
              </a:rPr>
              <a:t>Passiv stödmedlem 150:- </a:t>
            </a:r>
          </a:p>
          <a:p>
            <a:pPr>
              <a:buFontTx/>
              <a:buChar char="-"/>
            </a:pPr>
            <a:r>
              <a:rPr lang="sv-SE" dirty="0">
                <a:latin typeface="Comic Sans MS" panose="030F0702030302020204" pitchFamily="66" charset="0"/>
              </a:rPr>
              <a:t>Fotbollsskola och knatteligan 300:- (3 mot 3, 5 mot 5)</a:t>
            </a:r>
          </a:p>
          <a:p>
            <a:pPr>
              <a:buFontTx/>
              <a:buChar char="-"/>
            </a:pPr>
            <a:r>
              <a:rPr lang="sv-SE" dirty="0">
                <a:latin typeface="Comic Sans MS" panose="030F0702030302020204" pitchFamily="66" charset="0"/>
              </a:rPr>
              <a:t>Barn/ungdom/senior (från 7-plansspel och uppåt) 950:-/spelare</a:t>
            </a:r>
          </a:p>
          <a:p>
            <a:pPr>
              <a:buFontTx/>
              <a:buChar char="-"/>
            </a:pPr>
            <a:r>
              <a:rPr lang="sv-SE" dirty="0">
                <a:latin typeface="Comic Sans MS" panose="030F0702030302020204" pitchFamily="66" charset="0"/>
              </a:rPr>
              <a:t>Familj 1200:-</a:t>
            </a:r>
          </a:p>
          <a:p>
            <a:pPr>
              <a:buFontTx/>
              <a:buChar char="-"/>
            </a:pPr>
            <a:r>
              <a:rPr lang="sv-SE" dirty="0">
                <a:latin typeface="Comic Sans MS" panose="030F0702030302020204" pitchFamily="66" charset="0"/>
              </a:rPr>
              <a:t>Ledare betalar halv avgift för sina barn (med ledare avses i detta fallet tränare och lagledare)</a:t>
            </a:r>
          </a:p>
          <a:p>
            <a:pPr marL="0" indent="0">
              <a:buNone/>
            </a:pPr>
            <a:endParaRPr lang="sv-SE" dirty="0">
              <a:latin typeface="Comic Sans MS" panose="030F0702030302020204" pitchFamily="66" charset="0"/>
            </a:endParaRPr>
          </a:p>
          <a:p>
            <a:pPr marL="0" indent="0">
              <a:buNone/>
            </a:pPr>
            <a:r>
              <a:rPr lang="sv-SE" dirty="0">
                <a:latin typeface="Comic Sans MS" panose="030F0702030302020204" pitchFamily="66" charset="0"/>
              </a:rPr>
              <a:t>Medlemsavgiften aviseras från vårt system </a:t>
            </a:r>
            <a:r>
              <a:rPr lang="sv-SE" dirty="0" err="1">
                <a:latin typeface="Comic Sans MS" panose="030F0702030302020204" pitchFamily="66" charset="0"/>
              </a:rPr>
              <a:t>sportadmin</a:t>
            </a:r>
            <a:r>
              <a:rPr lang="sv-SE" dirty="0">
                <a:latin typeface="Comic Sans MS" panose="030F0702030302020204" pitchFamily="66" charset="0"/>
              </a:rPr>
              <a:t>. Avisering kommer att ske under maj månad.</a:t>
            </a:r>
          </a:p>
          <a:p>
            <a:pPr marL="0" indent="0">
              <a:buNone/>
            </a:pPr>
            <a:endParaRPr lang="sv-SE" dirty="0">
              <a:latin typeface="Comic Sans MS" panose="030F0702030302020204" pitchFamily="66" charset="0"/>
            </a:endParaRPr>
          </a:p>
          <a:p>
            <a:pPr marL="0" indent="0">
              <a:buNone/>
            </a:pPr>
            <a:r>
              <a:rPr lang="sv-SE" dirty="0">
                <a:latin typeface="Comic Sans MS" panose="030F0702030302020204" pitchFamily="66" charset="0"/>
              </a:rPr>
              <a:t>Samtliga spelare ska ha betalat sin medlemsavgift innan han/hon spelar säsongens första match. I yngre åldrar är det ok med 2-3 provträningar innan medlemsavgift behöver betalas. </a:t>
            </a:r>
          </a:p>
          <a:p>
            <a:pPr marL="0" indent="0">
              <a:buNone/>
            </a:pPr>
            <a:endParaRPr lang="sv-SE" dirty="0">
              <a:latin typeface="Comic Sans MS" panose="030F0702030302020204" pitchFamily="66" charset="0"/>
            </a:endParaRPr>
          </a:p>
        </p:txBody>
      </p:sp>
    </p:spTree>
    <p:extLst>
      <p:ext uri="{BB962C8B-B14F-4D97-AF65-F5344CB8AC3E}">
        <p14:creationId xmlns:p14="http://schemas.microsoft.com/office/powerpoint/2010/main" val="165562551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b="1" dirty="0">
                <a:latin typeface="Comic Sans MS" panose="030F0702030302020204" pitchFamily="66" charset="0"/>
              </a:rPr>
              <a:t>Frivillig träningsavgift</a:t>
            </a:r>
          </a:p>
        </p:txBody>
      </p:sp>
      <p:sp>
        <p:nvSpPr>
          <p:cNvPr id="3" name="Platshållare för innehåll 2"/>
          <p:cNvSpPr>
            <a:spLocks noGrp="1"/>
          </p:cNvSpPr>
          <p:nvPr>
            <p:ph idx="1"/>
          </p:nvPr>
        </p:nvSpPr>
        <p:spPr/>
        <p:txBody>
          <a:bodyPr>
            <a:normAutofit/>
          </a:bodyPr>
          <a:lstStyle/>
          <a:p>
            <a:pPr marL="0" indent="0">
              <a:buNone/>
            </a:pPr>
            <a:r>
              <a:rPr lang="sv-SE" dirty="0">
                <a:latin typeface="Comic Sans MS" panose="030F0702030302020204" pitchFamily="66" charset="0"/>
              </a:rPr>
              <a:t>Från och med säsongen 2020 hade vi planerat att införa en träningsavgift för alla spelare på 500:-.</a:t>
            </a:r>
          </a:p>
          <a:p>
            <a:pPr marL="0" indent="0">
              <a:buNone/>
            </a:pPr>
            <a:endParaRPr lang="sv-SE" dirty="0">
              <a:latin typeface="Comic Sans MS" panose="030F0702030302020204" pitchFamily="66" charset="0"/>
            </a:endParaRPr>
          </a:p>
          <a:p>
            <a:pPr marL="0" indent="0">
              <a:buNone/>
            </a:pPr>
            <a:r>
              <a:rPr lang="sv-SE" dirty="0">
                <a:latin typeface="Comic Sans MS" panose="030F0702030302020204" pitchFamily="66" charset="0"/>
              </a:rPr>
              <a:t>I denna avgift ingår ett </a:t>
            </a:r>
            <a:r>
              <a:rPr lang="sv-SE" dirty="0" err="1">
                <a:latin typeface="Comic Sans MS" panose="030F0702030302020204" pitchFamily="66" charset="0"/>
              </a:rPr>
              <a:t>träningskit</a:t>
            </a:r>
            <a:r>
              <a:rPr lang="sv-SE" dirty="0">
                <a:latin typeface="Comic Sans MS" panose="030F0702030302020204" pitchFamily="66" charset="0"/>
              </a:rPr>
              <a:t> bestående av blå träningströja med </a:t>
            </a:r>
            <a:r>
              <a:rPr lang="sv-SE" dirty="0" err="1">
                <a:latin typeface="Comic Sans MS" panose="030F0702030302020204" pitchFamily="66" charset="0"/>
              </a:rPr>
              <a:t>Wigörlogga</a:t>
            </a:r>
            <a:r>
              <a:rPr lang="sv-SE" dirty="0">
                <a:latin typeface="Comic Sans MS" panose="030F0702030302020204" pitchFamily="66" charset="0"/>
              </a:rPr>
              <a:t>, blå shorts </a:t>
            </a:r>
            <a:r>
              <a:rPr lang="sv-SE">
                <a:latin typeface="Comic Sans MS" panose="030F0702030302020204" pitchFamily="66" charset="0"/>
              </a:rPr>
              <a:t>och blå strumpor</a:t>
            </a:r>
            <a:r>
              <a:rPr lang="sv-SE" dirty="0">
                <a:latin typeface="Comic Sans MS" panose="030F0702030302020204" pitchFamily="66" charset="0"/>
              </a:rPr>
              <a:t>. </a:t>
            </a:r>
          </a:p>
          <a:p>
            <a:pPr marL="0" indent="0">
              <a:buNone/>
            </a:pPr>
            <a:endParaRPr lang="sv-SE" dirty="0">
              <a:latin typeface="Comic Sans MS" panose="030F0702030302020204" pitchFamily="66" charset="0"/>
            </a:endParaRPr>
          </a:p>
          <a:p>
            <a:pPr marL="0" indent="0">
              <a:buNone/>
            </a:pPr>
            <a:r>
              <a:rPr lang="sv-SE" dirty="0">
                <a:latin typeface="Comic Sans MS" panose="030F0702030302020204" pitchFamily="66" charset="0"/>
              </a:rPr>
              <a:t>Med anledning av Covid19 och att många kanske inte har så bra ekonomi, så är denna avgift frivillig under 2020. </a:t>
            </a:r>
          </a:p>
          <a:p>
            <a:pPr marL="0" indent="0">
              <a:buNone/>
            </a:pPr>
            <a:endParaRPr lang="sv-SE" dirty="0">
              <a:latin typeface="Comic Sans MS" panose="030F0702030302020204" pitchFamily="66" charset="0"/>
            </a:endParaRPr>
          </a:p>
          <a:p>
            <a:pPr marL="0" indent="0">
              <a:buNone/>
            </a:pPr>
            <a:endParaRPr lang="sv-SE" dirty="0">
              <a:latin typeface="Comic Sans MS" panose="030F0702030302020204" pitchFamily="66" charset="0"/>
            </a:endParaRPr>
          </a:p>
        </p:txBody>
      </p:sp>
    </p:spTree>
    <p:extLst>
      <p:ext uri="{BB962C8B-B14F-4D97-AF65-F5344CB8AC3E}">
        <p14:creationId xmlns:p14="http://schemas.microsoft.com/office/powerpoint/2010/main" val="200260497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b="1" dirty="0">
                <a:latin typeface="Comic Sans MS" panose="030F0702030302020204" pitchFamily="66" charset="0"/>
              </a:rPr>
              <a:t>Aktiviteter under året</a:t>
            </a:r>
          </a:p>
        </p:txBody>
      </p:sp>
      <p:sp>
        <p:nvSpPr>
          <p:cNvPr id="3" name="Platshållare för innehåll 2"/>
          <p:cNvSpPr>
            <a:spLocks noGrp="1"/>
          </p:cNvSpPr>
          <p:nvPr>
            <p:ph idx="1"/>
          </p:nvPr>
        </p:nvSpPr>
        <p:spPr/>
        <p:txBody>
          <a:bodyPr>
            <a:normAutofit fontScale="77500" lnSpcReduction="20000"/>
          </a:bodyPr>
          <a:lstStyle/>
          <a:p>
            <a:r>
              <a:rPr lang="sv-SE" dirty="0">
                <a:latin typeface="Comic Sans MS" panose="030F0702030302020204" pitchFamily="66" charset="0"/>
              </a:rPr>
              <a:t>Ledarmöte i samband med årsmötet (datum ej spikat </a:t>
            </a:r>
            <a:r>
              <a:rPr lang="sv-SE" dirty="0" err="1">
                <a:latin typeface="Comic Sans MS" panose="030F0702030302020204" pitchFamily="66" charset="0"/>
              </a:rPr>
              <a:t>pga</a:t>
            </a:r>
            <a:r>
              <a:rPr lang="sv-SE" dirty="0">
                <a:latin typeface="Comic Sans MS" panose="030F0702030302020204" pitchFamily="66" charset="0"/>
              </a:rPr>
              <a:t> Covid19)</a:t>
            </a:r>
          </a:p>
          <a:p>
            <a:r>
              <a:rPr lang="sv-SE" dirty="0">
                <a:latin typeface="Comic Sans MS" panose="030F0702030302020204" pitchFamily="66" charset="0"/>
              </a:rPr>
              <a:t>Årsmöte utomhus 6 maj 18.30</a:t>
            </a:r>
          </a:p>
          <a:p>
            <a:r>
              <a:rPr lang="sv-SE" dirty="0">
                <a:latin typeface="Comic Sans MS" panose="030F0702030302020204" pitchFamily="66" charset="0"/>
              </a:rPr>
              <a:t>Föräldramöten i lagen (kalla gärna ordföranden på dessa möten). </a:t>
            </a:r>
          </a:p>
          <a:p>
            <a:r>
              <a:rPr lang="sv-SE" dirty="0">
                <a:latin typeface="Comic Sans MS" panose="030F0702030302020204" pitchFamily="66" charset="0"/>
              </a:rPr>
              <a:t>Städdagen när vi ställer i ordning IP inför säsongen planeras till </a:t>
            </a:r>
            <a:r>
              <a:rPr lang="sv-SE" b="1" dirty="0">
                <a:latin typeface="Comic Sans MS" panose="030F0702030302020204" pitchFamily="66" charset="0"/>
              </a:rPr>
              <a:t>lördag 25 april 10-15. Vi bjuder på grillat och dryck.</a:t>
            </a:r>
          </a:p>
          <a:p>
            <a:r>
              <a:rPr lang="sv-SE" dirty="0">
                <a:latin typeface="Comic Sans MS" panose="030F0702030302020204" pitchFamily="66" charset="0"/>
              </a:rPr>
              <a:t>Inskrivning och start fotbollsskolan äger rum från 17.00 den 13 maj eller via mejl</a:t>
            </a:r>
          </a:p>
          <a:p>
            <a:r>
              <a:rPr lang="sv-SE" dirty="0">
                <a:latin typeface="Comic Sans MS" panose="030F0702030302020204" pitchFamily="66" charset="0"/>
              </a:rPr>
              <a:t>Träningsstart IP från måndag 27 april</a:t>
            </a:r>
          </a:p>
          <a:p>
            <a:r>
              <a:rPr lang="sv-SE" dirty="0">
                <a:latin typeface="Comic Sans MS" panose="030F0702030302020204" pitchFamily="66" charset="0"/>
              </a:rPr>
              <a:t>Lagfotografering av alla lag kommer att äga rum, men oklart när</a:t>
            </a:r>
            <a:endParaRPr lang="sv-SE" b="1" i="1" dirty="0">
              <a:latin typeface="Comic Sans MS" panose="030F0702030302020204" pitchFamily="66" charset="0"/>
            </a:endParaRPr>
          </a:p>
          <a:p>
            <a:r>
              <a:rPr lang="sv-SE" dirty="0" err="1">
                <a:latin typeface="Comic Sans MS" panose="030F0702030302020204" pitchFamily="66" charset="0"/>
              </a:rPr>
              <a:t>Wigördagen</a:t>
            </a:r>
            <a:r>
              <a:rPr lang="sv-SE" dirty="0">
                <a:latin typeface="Comic Sans MS" panose="030F0702030302020204" pitchFamily="66" charset="0"/>
              </a:rPr>
              <a:t> äger rum lördag 16 maj</a:t>
            </a:r>
          </a:p>
          <a:p>
            <a:r>
              <a:rPr lang="sv-SE" dirty="0">
                <a:latin typeface="Comic Sans MS" panose="030F0702030302020204" pitchFamily="66" charset="0"/>
              </a:rPr>
              <a:t>Föreningsavslutning äger rum söndag den 27 september. Vi bjuder på grillat och dryck. </a:t>
            </a:r>
          </a:p>
          <a:p>
            <a:r>
              <a:rPr lang="sv-SE" dirty="0">
                <a:latin typeface="Comic Sans MS" panose="030F0702030302020204" pitchFamily="66" charset="0"/>
              </a:rPr>
              <a:t>Uppföljningsmöte med alla ledare onsdag 23 september</a:t>
            </a:r>
          </a:p>
        </p:txBody>
      </p:sp>
    </p:spTree>
    <p:extLst>
      <p:ext uri="{BB962C8B-B14F-4D97-AF65-F5344CB8AC3E}">
        <p14:creationId xmlns:p14="http://schemas.microsoft.com/office/powerpoint/2010/main" val="21739162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b="1" dirty="0">
                <a:latin typeface="Comic Sans MS" panose="030F0702030302020204" pitchFamily="66" charset="0"/>
              </a:rPr>
              <a:t>Projekt</a:t>
            </a:r>
          </a:p>
        </p:txBody>
      </p:sp>
      <p:sp>
        <p:nvSpPr>
          <p:cNvPr id="4" name="Platshållare för innehåll 3"/>
          <p:cNvSpPr>
            <a:spLocks noGrp="1"/>
          </p:cNvSpPr>
          <p:nvPr>
            <p:ph idx="1"/>
          </p:nvPr>
        </p:nvSpPr>
        <p:spPr/>
        <p:txBody>
          <a:bodyPr/>
          <a:lstStyle/>
          <a:p>
            <a:r>
              <a:rPr lang="sv-SE" b="1" dirty="0">
                <a:latin typeface="Comic Sans MS" panose="030F0702030302020204" pitchFamily="66" charset="0"/>
              </a:rPr>
              <a:t>Landsbygdsutveckling:</a:t>
            </a:r>
            <a:r>
              <a:rPr lang="sv-SE" dirty="0">
                <a:latin typeface="Comic Sans MS" panose="030F0702030302020204" pitchFamily="66" charset="0"/>
              </a:rPr>
              <a:t> Under året 2020 kommer vi jobba vidare tillsammans med Upplands Fotbollsförbunds landsbygdsutvecklare för att planera några aktiviteter som vi kan utföra. </a:t>
            </a:r>
            <a:r>
              <a:rPr lang="sv-SE" dirty="0" err="1">
                <a:latin typeface="Comic Sans MS" panose="030F0702030302020204" pitchFamily="66" charset="0"/>
              </a:rPr>
              <a:t>Idélista</a:t>
            </a:r>
            <a:r>
              <a:rPr lang="sv-SE" dirty="0">
                <a:latin typeface="Comic Sans MS" panose="030F0702030302020204" pitchFamily="66" charset="0"/>
              </a:rPr>
              <a:t> finns.</a:t>
            </a:r>
          </a:p>
          <a:p>
            <a:pPr marL="0" indent="0">
              <a:buNone/>
            </a:pPr>
            <a:endParaRPr lang="sv-SE" dirty="0">
              <a:latin typeface="Comic Sans MS" panose="030F0702030302020204" pitchFamily="66" charset="0"/>
            </a:endParaRPr>
          </a:p>
          <a:p>
            <a:r>
              <a:rPr lang="sv-SE" b="1" dirty="0">
                <a:latin typeface="Comic Sans MS" panose="030F0702030302020204" pitchFamily="66" charset="0"/>
              </a:rPr>
              <a:t>Trygg idrott: </a:t>
            </a:r>
            <a:r>
              <a:rPr lang="sv-SE" dirty="0">
                <a:latin typeface="Comic Sans MS" panose="030F0702030302020204" pitchFamily="66" charset="0"/>
              </a:rPr>
              <a:t>Samtliga lag ska inleda säsongen med en genomgång av vår plan för Trygg Idrott. Denna plan ska genomsyra vår verksamhet. Planen är ett levande dokument och ska utvecklas och förbättras under säsongen.</a:t>
            </a:r>
          </a:p>
          <a:p>
            <a:endParaRPr lang="sv-SE" dirty="0"/>
          </a:p>
        </p:txBody>
      </p:sp>
    </p:spTree>
    <p:extLst>
      <p:ext uri="{BB962C8B-B14F-4D97-AF65-F5344CB8AC3E}">
        <p14:creationId xmlns:p14="http://schemas.microsoft.com/office/powerpoint/2010/main" val="273086487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b="1" dirty="0">
                <a:latin typeface="Comic Sans MS" panose="030F0702030302020204" pitchFamily="66" charset="0"/>
              </a:rPr>
              <a:t>Övriga frågor och förslag</a:t>
            </a:r>
          </a:p>
        </p:txBody>
      </p:sp>
    </p:spTree>
    <p:extLst>
      <p:ext uri="{BB962C8B-B14F-4D97-AF65-F5344CB8AC3E}">
        <p14:creationId xmlns:p14="http://schemas.microsoft.com/office/powerpoint/2010/main" val="40346997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b="1" dirty="0">
                <a:latin typeface="Comic Sans MS" panose="030F0702030302020204" pitchFamily="66" charset="0"/>
              </a:rPr>
              <a:t>Ledar- och årsmöte</a:t>
            </a:r>
          </a:p>
        </p:txBody>
      </p:sp>
      <p:sp>
        <p:nvSpPr>
          <p:cNvPr id="3" name="Platshållare för innehåll 2"/>
          <p:cNvSpPr>
            <a:spLocks noGrp="1"/>
          </p:cNvSpPr>
          <p:nvPr>
            <p:ph idx="1"/>
          </p:nvPr>
        </p:nvSpPr>
        <p:spPr/>
        <p:txBody>
          <a:bodyPr>
            <a:normAutofit fontScale="47500" lnSpcReduction="20000"/>
          </a:bodyPr>
          <a:lstStyle/>
          <a:p>
            <a:r>
              <a:rPr lang="sv-SE" dirty="0">
                <a:latin typeface="Comic Sans MS" panose="030F0702030302020204" pitchFamily="66" charset="0"/>
              </a:rPr>
              <a:t>Årsmöte enligt särskild dagordning</a:t>
            </a:r>
          </a:p>
          <a:p>
            <a:endParaRPr lang="sv-SE" dirty="0">
              <a:latin typeface="Comic Sans MS" panose="030F0702030302020204" pitchFamily="66" charset="0"/>
            </a:endParaRPr>
          </a:p>
          <a:p>
            <a:pPr marL="0" indent="0">
              <a:buNone/>
            </a:pPr>
            <a:r>
              <a:rPr lang="sv-SE" b="1" dirty="0">
                <a:latin typeface="Comic Sans MS" panose="030F0702030302020204" pitchFamily="66" charset="0"/>
              </a:rPr>
              <a:t>Ledarmöte</a:t>
            </a:r>
          </a:p>
          <a:p>
            <a:r>
              <a:rPr lang="sv-SE" dirty="0">
                <a:latin typeface="Comic Sans MS" panose="030F0702030302020204" pitchFamily="66" charset="0"/>
              </a:rPr>
              <a:t>Genomgång träningsschema, kaféschema, städschema, fotoschema </a:t>
            </a:r>
          </a:p>
          <a:p>
            <a:r>
              <a:rPr lang="sv-SE" dirty="0">
                <a:latin typeface="Comic Sans MS" panose="030F0702030302020204" pitchFamily="66" charset="0"/>
              </a:rPr>
              <a:t>Genomgång spelschema</a:t>
            </a:r>
          </a:p>
          <a:p>
            <a:r>
              <a:rPr lang="sv-SE" dirty="0">
                <a:latin typeface="Comic Sans MS" panose="030F0702030302020204" pitchFamily="66" charset="0"/>
              </a:rPr>
              <a:t>Utbildning ledare och domare</a:t>
            </a:r>
          </a:p>
          <a:p>
            <a:r>
              <a:rPr lang="sv-SE" dirty="0">
                <a:latin typeface="Comic Sans MS" panose="030F0702030302020204" pitchFamily="66" charset="0"/>
              </a:rPr>
              <a:t>Material och profil- Stadium </a:t>
            </a:r>
            <a:r>
              <a:rPr lang="sv-SE" dirty="0" err="1">
                <a:latin typeface="Comic Sans MS" panose="030F0702030302020204" pitchFamily="66" charset="0"/>
              </a:rPr>
              <a:t>teamsales</a:t>
            </a:r>
            <a:r>
              <a:rPr lang="sv-SE" dirty="0">
                <a:latin typeface="Comic Sans MS" panose="030F0702030302020204" pitchFamily="66" charset="0"/>
              </a:rPr>
              <a:t> Uppsala</a:t>
            </a:r>
          </a:p>
          <a:p>
            <a:r>
              <a:rPr lang="sv-SE" dirty="0">
                <a:latin typeface="Comic Sans MS" panose="030F0702030302020204" pitchFamily="66" charset="0"/>
              </a:rPr>
              <a:t>Arbetsgrupper och ansvar</a:t>
            </a:r>
          </a:p>
          <a:p>
            <a:pPr fontAlgn="ctr">
              <a:buFontTx/>
              <a:buChar char="-"/>
            </a:pPr>
            <a:r>
              <a:rPr lang="sv-SE" dirty="0"/>
              <a:t>Domaransvarig – nytt IT-system</a:t>
            </a:r>
          </a:p>
          <a:p>
            <a:pPr fontAlgn="ctr">
              <a:buFontTx/>
              <a:buChar char="-"/>
            </a:pPr>
            <a:r>
              <a:rPr lang="sv-SE" dirty="0"/>
              <a:t>Ansvarig för fotbollsskolan</a:t>
            </a:r>
          </a:p>
          <a:p>
            <a:pPr fontAlgn="ctr">
              <a:buFontTx/>
              <a:buChar char="-"/>
            </a:pPr>
            <a:r>
              <a:rPr lang="sv-SE" dirty="0"/>
              <a:t>Café </a:t>
            </a:r>
            <a:r>
              <a:rPr lang="sv-SE" dirty="0" err="1"/>
              <a:t>Wiggan</a:t>
            </a:r>
            <a:endParaRPr lang="sv-SE" dirty="0"/>
          </a:p>
          <a:p>
            <a:pPr fontAlgn="ctr">
              <a:buFontTx/>
              <a:buChar char="-"/>
            </a:pPr>
            <a:r>
              <a:rPr lang="sv-SE" dirty="0"/>
              <a:t>Planskötsel - bevattning</a:t>
            </a:r>
          </a:p>
          <a:p>
            <a:pPr fontAlgn="ctr">
              <a:buFontTx/>
              <a:buChar char="-"/>
            </a:pPr>
            <a:r>
              <a:rPr lang="sv-SE" dirty="0"/>
              <a:t>Skötsel av vårt klubbhus</a:t>
            </a:r>
          </a:p>
          <a:p>
            <a:pPr fontAlgn="ctr">
              <a:buFontTx/>
              <a:buChar char="-"/>
            </a:pPr>
            <a:r>
              <a:rPr lang="sv-SE" dirty="0"/>
              <a:t>Trygg idrott – hur implementerar vi vår plan</a:t>
            </a:r>
          </a:p>
          <a:p>
            <a:pPr fontAlgn="ctr">
              <a:buFontTx/>
              <a:buChar char="-"/>
            </a:pPr>
            <a:r>
              <a:rPr lang="sv-SE" dirty="0"/>
              <a:t>Landsbygdsutveckling – förslag på aktiviteter</a:t>
            </a:r>
          </a:p>
          <a:p>
            <a:pPr fontAlgn="ctr">
              <a:buFontTx/>
              <a:buChar char="-"/>
            </a:pPr>
            <a:r>
              <a:rPr lang="sv-SE" dirty="0"/>
              <a:t>Övriga frågor</a:t>
            </a:r>
          </a:p>
        </p:txBody>
      </p:sp>
    </p:spTree>
    <p:extLst>
      <p:ext uri="{BB962C8B-B14F-4D97-AF65-F5344CB8AC3E}">
        <p14:creationId xmlns:p14="http://schemas.microsoft.com/office/powerpoint/2010/main" val="29788215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b="1" dirty="0">
                <a:latin typeface="Comic Sans MS" panose="030F0702030302020204" pitchFamily="66" charset="0"/>
              </a:rPr>
              <a:t>Anmälda lag till seriespel</a:t>
            </a:r>
          </a:p>
        </p:txBody>
      </p:sp>
      <p:sp>
        <p:nvSpPr>
          <p:cNvPr id="3" name="Platshållare för innehåll 2"/>
          <p:cNvSpPr>
            <a:spLocks noGrp="1"/>
          </p:cNvSpPr>
          <p:nvPr>
            <p:ph idx="1"/>
          </p:nvPr>
        </p:nvSpPr>
        <p:spPr>
          <a:xfrm>
            <a:off x="729915" y="1837657"/>
            <a:ext cx="10515600" cy="4351338"/>
          </a:xfrm>
        </p:spPr>
        <p:txBody>
          <a:bodyPr>
            <a:normAutofit fontScale="55000" lnSpcReduction="20000"/>
          </a:bodyPr>
          <a:lstStyle/>
          <a:p>
            <a:pPr marL="0" indent="0">
              <a:buNone/>
            </a:pPr>
            <a:endParaRPr lang="sv-SE" dirty="0">
              <a:latin typeface="Comic Sans MS" panose="030F0702030302020204" pitchFamily="66" charset="0"/>
            </a:endParaRPr>
          </a:p>
          <a:p>
            <a:pPr marL="0" indent="0">
              <a:buNone/>
            </a:pPr>
            <a:r>
              <a:rPr lang="sv-SE" b="1" dirty="0">
                <a:latin typeface="Comic Sans MS" panose="030F0702030302020204" pitchFamily="66" charset="0"/>
              </a:rPr>
              <a:t>Följande lag är anmälda:</a:t>
            </a:r>
          </a:p>
          <a:p>
            <a:pPr>
              <a:buFontTx/>
              <a:buChar char="-"/>
            </a:pPr>
            <a:r>
              <a:rPr lang="sv-SE" dirty="0">
                <a:latin typeface="Comic Sans MS" panose="030F0702030302020204" pitchFamily="66" charset="0"/>
              </a:rPr>
              <a:t>Senior herr till division 7</a:t>
            </a:r>
          </a:p>
          <a:p>
            <a:pPr>
              <a:buFontTx/>
              <a:buChar char="-"/>
            </a:pPr>
            <a:r>
              <a:rPr lang="sv-SE" dirty="0">
                <a:latin typeface="Comic Sans MS" panose="030F0702030302020204" pitchFamily="66" charset="0"/>
              </a:rPr>
              <a:t>Senior herr till division 8</a:t>
            </a:r>
          </a:p>
          <a:p>
            <a:pPr>
              <a:buFontTx/>
              <a:buChar char="-"/>
            </a:pPr>
            <a:r>
              <a:rPr lang="sv-SE" dirty="0">
                <a:latin typeface="Comic Sans MS" panose="030F0702030302020204" pitchFamily="66" charset="0"/>
              </a:rPr>
              <a:t>Senior dam till division 5</a:t>
            </a:r>
          </a:p>
          <a:p>
            <a:pPr>
              <a:buFontTx/>
              <a:buChar char="-"/>
            </a:pPr>
            <a:r>
              <a:rPr lang="sv-SE" dirty="0">
                <a:latin typeface="Comic Sans MS" panose="030F0702030302020204" pitchFamily="66" charset="0"/>
              </a:rPr>
              <a:t>HJ19 (gemensam serie med Dalarna och Gästrikland)</a:t>
            </a:r>
          </a:p>
          <a:p>
            <a:pPr>
              <a:buFontTx/>
              <a:buChar char="-"/>
            </a:pPr>
            <a:r>
              <a:rPr lang="sv-SE" dirty="0">
                <a:latin typeface="Comic Sans MS" panose="030F0702030302020204" pitchFamily="66" charset="0"/>
              </a:rPr>
              <a:t>P14 grund (P05-07 9 mot 9)</a:t>
            </a:r>
          </a:p>
          <a:p>
            <a:pPr>
              <a:buFontTx/>
              <a:buChar char="-"/>
            </a:pPr>
            <a:r>
              <a:rPr lang="sv-SE" dirty="0">
                <a:latin typeface="Comic Sans MS" panose="030F0702030302020204" pitchFamily="66" charset="0"/>
              </a:rPr>
              <a:t>P11 grund (P09 7 mot 7)</a:t>
            </a:r>
          </a:p>
          <a:p>
            <a:pPr>
              <a:buFontTx/>
              <a:buChar char="-"/>
            </a:pPr>
            <a:r>
              <a:rPr lang="sv-SE" dirty="0">
                <a:latin typeface="Comic Sans MS" panose="030F0702030302020204" pitchFamily="66" charset="0"/>
              </a:rPr>
              <a:t>P10 grund (P10 7 mot 7)</a:t>
            </a:r>
          </a:p>
          <a:p>
            <a:pPr>
              <a:buFontTx/>
              <a:buChar char="-"/>
            </a:pPr>
            <a:r>
              <a:rPr lang="sv-SE" dirty="0">
                <a:latin typeface="Comic Sans MS" panose="030F0702030302020204" pitchFamily="66" charset="0"/>
              </a:rPr>
              <a:t>F14 grund (F06/07 9 mot 9, kombinationslag med Knivsta IK)</a:t>
            </a:r>
          </a:p>
          <a:p>
            <a:pPr>
              <a:buFontTx/>
              <a:buChar char="-"/>
            </a:pPr>
            <a:r>
              <a:rPr lang="sv-SE" dirty="0">
                <a:latin typeface="Comic Sans MS" panose="030F0702030302020204" pitchFamily="66" charset="0"/>
              </a:rPr>
              <a:t>F12 grund (F08/09 7 mot 7)</a:t>
            </a:r>
          </a:p>
          <a:p>
            <a:pPr>
              <a:buFontTx/>
              <a:buChar char="-"/>
            </a:pPr>
            <a:r>
              <a:rPr lang="sv-SE" dirty="0">
                <a:latin typeface="Comic Sans MS" panose="030F0702030302020204" pitchFamily="66" charset="0"/>
              </a:rPr>
              <a:t>F10 grund (F10/11 7 mot 7)</a:t>
            </a:r>
          </a:p>
          <a:p>
            <a:pPr>
              <a:buFontTx/>
              <a:buChar char="-"/>
            </a:pPr>
            <a:endParaRPr lang="sv-SE" dirty="0">
              <a:latin typeface="Comic Sans MS" panose="030F0702030302020204" pitchFamily="66" charset="0"/>
            </a:endParaRPr>
          </a:p>
          <a:p>
            <a:pPr>
              <a:buFontTx/>
              <a:buChar char="-"/>
            </a:pPr>
            <a:r>
              <a:rPr lang="sv-SE" dirty="0">
                <a:latin typeface="Comic Sans MS" panose="030F0702030302020204" pitchFamily="66" charset="0"/>
              </a:rPr>
              <a:t>Till knatteligan har vi att anmält 2 lag till pojkar födda 2011, 2 lag till pojkar födda 2012 samt 1 lag till flickor födda 2012/13</a:t>
            </a:r>
          </a:p>
          <a:p>
            <a:pPr>
              <a:buFontTx/>
              <a:buChar char="-"/>
            </a:pPr>
            <a:endParaRPr lang="sv-SE" dirty="0"/>
          </a:p>
        </p:txBody>
      </p:sp>
    </p:spTree>
    <p:extLst>
      <p:ext uri="{BB962C8B-B14F-4D97-AF65-F5344CB8AC3E}">
        <p14:creationId xmlns:p14="http://schemas.microsoft.com/office/powerpoint/2010/main" val="15964450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b="1" dirty="0">
                <a:latin typeface="Comic Sans MS" panose="030F0702030302020204" pitchFamily="66" charset="0"/>
              </a:rPr>
              <a:t>Spelare</a:t>
            </a:r>
          </a:p>
        </p:txBody>
      </p:sp>
      <p:sp>
        <p:nvSpPr>
          <p:cNvPr id="3" name="Platshållare för innehåll 2"/>
          <p:cNvSpPr>
            <a:spLocks noGrp="1"/>
          </p:cNvSpPr>
          <p:nvPr>
            <p:ph idx="1"/>
          </p:nvPr>
        </p:nvSpPr>
        <p:spPr/>
        <p:txBody>
          <a:bodyPr>
            <a:normAutofit fontScale="77500" lnSpcReduction="20000"/>
          </a:bodyPr>
          <a:lstStyle/>
          <a:p>
            <a:pPr marL="0" indent="0">
              <a:buNone/>
            </a:pPr>
            <a:r>
              <a:rPr lang="sv-SE" dirty="0">
                <a:latin typeface="Comic Sans MS" panose="030F0702030302020204" pitchFamily="66" charset="0"/>
              </a:rPr>
              <a:t>Nu är det läge att stämma av med ert lag för att få koll på hur många som vill fortsätta. Vi har ett samarbete med Arlanda IBK, så jag kommer inom kort att skicka ut reklam för våra lag via Arlandas hemsida samt via </a:t>
            </a:r>
            <a:r>
              <a:rPr lang="sv-SE" dirty="0" err="1">
                <a:latin typeface="Comic Sans MS" panose="030F0702030302020204" pitchFamily="66" charset="0"/>
              </a:rPr>
              <a:t>facebook</a:t>
            </a:r>
            <a:r>
              <a:rPr lang="sv-SE" dirty="0">
                <a:latin typeface="Comic Sans MS" panose="030F0702030302020204" pitchFamily="66" charset="0"/>
              </a:rPr>
              <a:t>. </a:t>
            </a:r>
          </a:p>
          <a:p>
            <a:pPr marL="0" indent="0">
              <a:buNone/>
            </a:pPr>
            <a:endParaRPr lang="sv-SE" dirty="0">
              <a:latin typeface="Comic Sans MS" panose="030F0702030302020204" pitchFamily="66" charset="0"/>
            </a:endParaRPr>
          </a:p>
          <a:p>
            <a:pPr marL="0" indent="0">
              <a:buNone/>
            </a:pPr>
            <a:r>
              <a:rPr lang="sv-SE" dirty="0">
                <a:latin typeface="Comic Sans MS" panose="030F0702030302020204" pitchFamily="66" charset="0"/>
              </a:rPr>
              <a:t>De som håller på med andra idrotter kanske har svårt att meddela redan nu. Avvakta i så fall och skriv upp dem som osäkra. När gräset blir grönt och det blir skönt ute brukar många bli sugna. </a:t>
            </a:r>
          </a:p>
          <a:p>
            <a:pPr marL="0" indent="0">
              <a:buNone/>
            </a:pPr>
            <a:endParaRPr lang="sv-SE" dirty="0">
              <a:latin typeface="Comic Sans MS" panose="030F0702030302020204" pitchFamily="66" charset="0"/>
            </a:endParaRPr>
          </a:p>
          <a:p>
            <a:pPr marL="0" indent="0">
              <a:buNone/>
            </a:pPr>
            <a:r>
              <a:rPr lang="sv-SE" dirty="0">
                <a:latin typeface="Comic Sans MS" panose="030F0702030302020204" pitchFamily="66" charset="0"/>
              </a:rPr>
              <a:t>Ett 7-spelslag bör bestå av minst 15 spelare, ett 9-spelslag av minst 18 spelare och ett 11-spelslag av minst 20 spelare. </a:t>
            </a:r>
          </a:p>
          <a:p>
            <a:pPr marL="0" indent="0">
              <a:buNone/>
            </a:pPr>
            <a:endParaRPr lang="sv-SE" dirty="0">
              <a:latin typeface="Comic Sans MS" panose="030F0702030302020204" pitchFamily="66" charset="0"/>
            </a:endParaRPr>
          </a:p>
          <a:p>
            <a:pPr marL="0" indent="0">
              <a:buNone/>
            </a:pPr>
            <a:r>
              <a:rPr lang="sv-SE" dirty="0">
                <a:latin typeface="Comic Sans MS" panose="030F0702030302020204" pitchFamily="66" charset="0"/>
              </a:rPr>
              <a:t>Behöver du stöttning med reklam, så säg till. Vi sprider detta via </a:t>
            </a:r>
            <a:r>
              <a:rPr lang="sv-SE" dirty="0" err="1">
                <a:latin typeface="Comic Sans MS" panose="030F0702030302020204" pitchFamily="66" charset="0"/>
              </a:rPr>
              <a:t>facebook</a:t>
            </a:r>
            <a:r>
              <a:rPr lang="sv-SE" dirty="0">
                <a:latin typeface="Comic Sans MS" panose="030F0702030302020204" pitchFamily="66" charset="0"/>
              </a:rPr>
              <a:t> och vår hemsida.</a:t>
            </a:r>
          </a:p>
        </p:txBody>
      </p:sp>
    </p:spTree>
    <p:extLst>
      <p:ext uri="{BB962C8B-B14F-4D97-AF65-F5344CB8AC3E}">
        <p14:creationId xmlns:p14="http://schemas.microsoft.com/office/powerpoint/2010/main" val="13155427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b="1" dirty="0">
                <a:latin typeface="Comic Sans MS" panose="030F0702030302020204" pitchFamily="66" charset="0"/>
              </a:rPr>
              <a:t>Ledare</a:t>
            </a:r>
          </a:p>
        </p:txBody>
      </p:sp>
      <p:sp>
        <p:nvSpPr>
          <p:cNvPr id="3" name="Platshållare för innehåll 2"/>
          <p:cNvSpPr>
            <a:spLocks noGrp="1"/>
          </p:cNvSpPr>
          <p:nvPr>
            <p:ph idx="1"/>
          </p:nvPr>
        </p:nvSpPr>
        <p:spPr/>
        <p:txBody>
          <a:bodyPr>
            <a:normAutofit fontScale="85000" lnSpcReduction="10000"/>
          </a:bodyPr>
          <a:lstStyle/>
          <a:p>
            <a:pPr marL="0" indent="0">
              <a:buNone/>
            </a:pPr>
            <a:r>
              <a:rPr lang="sv-SE" dirty="0">
                <a:latin typeface="Comic Sans MS" panose="030F0702030302020204" pitchFamily="66" charset="0"/>
              </a:rPr>
              <a:t>Inventera ledarförsörjningen i ert lag. Utan ledare är det svårt att driva verksamhet. </a:t>
            </a:r>
          </a:p>
          <a:p>
            <a:pPr marL="0" indent="0">
              <a:buNone/>
            </a:pPr>
            <a:endParaRPr lang="sv-SE" dirty="0">
              <a:latin typeface="Comic Sans MS" panose="030F0702030302020204" pitchFamily="66" charset="0"/>
            </a:endParaRPr>
          </a:p>
          <a:p>
            <a:pPr marL="0" indent="0">
              <a:buNone/>
            </a:pPr>
            <a:r>
              <a:rPr lang="sv-SE" dirty="0">
                <a:latin typeface="Comic Sans MS" panose="030F0702030302020204" pitchFamily="66" charset="0"/>
              </a:rPr>
              <a:t>Så många ledare som möjligt underlättar och minskar bördan för alla. </a:t>
            </a:r>
          </a:p>
          <a:p>
            <a:pPr marL="0" indent="0">
              <a:buNone/>
            </a:pPr>
            <a:endParaRPr lang="sv-SE" dirty="0">
              <a:latin typeface="Comic Sans MS" panose="030F0702030302020204" pitchFamily="66" charset="0"/>
            </a:endParaRPr>
          </a:p>
          <a:p>
            <a:pPr marL="0" indent="0">
              <a:buNone/>
            </a:pPr>
            <a:r>
              <a:rPr lang="sv-SE" dirty="0">
                <a:latin typeface="Comic Sans MS" panose="030F0702030302020204" pitchFamily="66" charset="0"/>
              </a:rPr>
              <a:t>Ett lag bör ha minst 2-3 tränare samt ett gäng föräldrar som hjälper till med administrationen, så som närvarorapportering, matchplanering, bemanning av fiket, materialfrågor, lagets ekonomi mm. </a:t>
            </a:r>
          </a:p>
          <a:p>
            <a:pPr marL="0" indent="0">
              <a:buNone/>
            </a:pPr>
            <a:endParaRPr lang="sv-SE" dirty="0">
              <a:latin typeface="Comic Sans MS" panose="030F0702030302020204" pitchFamily="66" charset="0"/>
            </a:endParaRPr>
          </a:p>
          <a:p>
            <a:pPr marL="0" indent="0">
              <a:buNone/>
            </a:pPr>
            <a:r>
              <a:rPr lang="sv-SE" dirty="0">
                <a:latin typeface="Comic Sans MS" panose="030F0702030302020204" pitchFamily="66" charset="0"/>
              </a:rPr>
              <a:t>Ledare som vill avgå bör avisera detta i god tid samt stötta i arbetet med att hitta nya ledare till laget. </a:t>
            </a:r>
          </a:p>
        </p:txBody>
      </p:sp>
    </p:spTree>
    <p:extLst>
      <p:ext uri="{BB962C8B-B14F-4D97-AF65-F5344CB8AC3E}">
        <p14:creationId xmlns:p14="http://schemas.microsoft.com/office/powerpoint/2010/main" val="7051390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b="1" dirty="0">
                <a:latin typeface="Comic Sans MS" panose="030F0702030302020204" pitchFamily="66" charset="0"/>
              </a:rPr>
              <a:t>Ledarutbildning</a:t>
            </a:r>
          </a:p>
        </p:txBody>
      </p:sp>
      <p:sp>
        <p:nvSpPr>
          <p:cNvPr id="3" name="Platshållare för innehåll 2"/>
          <p:cNvSpPr>
            <a:spLocks noGrp="1"/>
          </p:cNvSpPr>
          <p:nvPr>
            <p:ph idx="1"/>
          </p:nvPr>
        </p:nvSpPr>
        <p:spPr/>
        <p:txBody>
          <a:bodyPr>
            <a:normAutofit fontScale="62500" lnSpcReduction="20000"/>
          </a:bodyPr>
          <a:lstStyle/>
          <a:p>
            <a:pPr marL="0" indent="0">
              <a:buNone/>
            </a:pPr>
            <a:r>
              <a:rPr lang="sv-SE" dirty="0">
                <a:latin typeface="Comic Sans MS" panose="030F0702030302020204" pitchFamily="66" charset="0"/>
              </a:rPr>
              <a:t>Vi fortsätter vår satsning på utbildade ledare i alla lag. Förbundet erbjuder bra utbildning som många ledare redan har gått. Du måste gå dessa i en särskild ordning som börjar med C Diplom. </a:t>
            </a:r>
          </a:p>
          <a:p>
            <a:pPr marL="0" indent="0">
              <a:buNone/>
            </a:pPr>
            <a:endParaRPr lang="sv-SE" dirty="0">
              <a:latin typeface="Comic Sans MS" panose="030F0702030302020204" pitchFamily="66" charset="0"/>
            </a:endParaRPr>
          </a:p>
          <a:p>
            <a:pPr marL="0" indent="0">
              <a:buNone/>
            </a:pPr>
            <a:r>
              <a:rPr lang="sv-SE" dirty="0">
                <a:latin typeface="Comic Sans MS" panose="030F0702030302020204" pitchFamily="66" charset="0"/>
              </a:rPr>
              <a:t>Läs mer om utbildning på förbundets hemsida:</a:t>
            </a:r>
          </a:p>
          <a:p>
            <a:pPr marL="0" indent="0">
              <a:buNone/>
            </a:pPr>
            <a:r>
              <a:rPr lang="sv-SE" dirty="0">
                <a:hlinkClick r:id="rId2"/>
              </a:rPr>
              <a:t>https://uppland.svenskfotboll.se/spelarutbildning/tranarutbildning/</a:t>
            </a:r>
            <a:endParaRPr lang="sv-SE" dirty="0"/>
          </a:p>
          <a:p>
            <a:pPr marL="0" indent="0">
              <a:buNone/>
            </a:pPr>
            <a:endParaRPr lang="sv-SE" dirty="0">
              <a:latin typeface="Comic Sans MS" panose="030F0702030302020204" pitchFamily="66" charset="0"/>
            </a:endParaRPr>
          </a:p>
          <a:p>
            <a:pPr marL="0" indent="0">
              <a:buNone/>
            </a:pPr>
            <a:r>
              <a:rPr lang="sv-SE" dirty="0">
                <a:latin typeface="Comic Sans MS" panose="030F0702030302020204" pitchFamily="66" charset="0"/>
              </a:rPr>
              <a:t>Vilka utbildningar som finns och när de arrangeras finns på Upplands fotbollsförbunds sida. </a:t>
            </a:r>
          </a:p>
          <a:p>
            <a:pPr marL="0" indent="0">
              <a:buNone/>
            </a:pPr>
            <a:endParaRPr lang="sv-SE" dirty="0">
              <a:latin typeface="Comic Sans MS" panose="030F0702030302020204" pitchFamily="66" charset="0"/>
            </a:endParaRPr>
          </a:p>
          <a:p>
            <a:pPr marL="0" indent="0">
              <a:buNone/>
            </a:pPr>
            <a:r>
              <a:rPr lang="sv-SE" dirty="0">
                <a:hlinkClick r:id="rId3"/>
              </a:rPr>
              <a:t>https://uppland.svenskfotboll.se/spelarutbildning/kurser/</a:t>
            </a:r>
            <a:endParaRPr lang="sv-SE" dirty="0"/>
          </a:p>
          <a:p>
            <a:pPr marL="0" indent="0">
              <a:buNone/>
            </a:pPr>
            <a:endParaRPr lang="sv-SE" dirty="0">
              <a:latin typeface="Comic Sans MS" panose="030F0702030302020204" pitchFamily="66" charset="0"/>
            </a:endParaRPr>
          </a:p>
          <a:p>
            <a:pPr marL="0" indent="0">
              <a:buNone/>
            </a:pPr>
            <a:r>
              <a:rPr lang="sv-SE" dirty="0">
                <a:latin typeface="Comic Sans MS" panose="030F0702030302020204" pitchFamily="66" charset="0"/>
              </a:rPr>
              <a:t>SK </a:t>
            </a:r>
            <a:r>
              <a:rPr lang="sv-SE" dirty="0" err="1">
                <a:latin typeface="Comic Sans MS" panose="030F0702030302020204" pitchFamily="66" charset="0"/>
              </a:rPr>
              <a:t>Wigör</a:t>
            </a:r>
            <a:r>
              <a:rPr lang="sv-SE" dirty="0">
                <a:latin typeface="Comic Sans MS" panose="030F0702030302020204" pitchFamily="66" charset="0"/>
              </a:rPr>
              <a:t> står för utbildningskostnaden, så ange SK </a:t>
            </a:r>
            <a:r>
              <a:rPr lang="sv-SE" dirty="0" err="1">
                <a:latin typeface="Comic Sans MS" panose="030F0702030302020204" pitchFamily="66" charset="0"/>
              </a:rPr>
              <a:t>Wigör</a:t>
            </a:r>
            <a:r>
              <a:rPr lang="sv-SE" dirty="0">
                <a:latin typeface="Comic Sans MS" panose="030F0702030302020204" pitchFamily="66" charset="0"/>
              </a:rPr>
              <a:t> när du anmäler dig till en utbildning samt informera gärna styrelsen när du har anmält dig. Samordna gärna mellan lagen. </a:t>
            </a:r>
          </a:p>
          <a:p>
            <a:pPr marL="0" indent="0">
              <a:buNone/>
            </a:pPr>
            <a:endParaRPr lang="sv-SE" dirty="0"/>
          </a:p>
        </p:txBody>
      </p:sp>
    </p:spTree>
    <p:extLst>
      <p:ext uri="{BB962C8B-B14F-4D97-AF65-F5344CB8AC3E}">
        <p14:creationId xmlns:p14="http://schemas.microsoft.com/office/powerpoint/2010/main" val="26086766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b="1" dirty="0">
                <a:latin typeface="Comic Sans MS" panose="030F0702030302020204" pitchFamily="66" charset="0"/>
              </a:rPr>
              <a:t>Domare</a:t>
            </a:r>
          </a:p>
        </p:txBody>
      </p:sp>
      <p:sp>
        <p:nvSpPr>
          <p:cNvPr id="3" name="Platshållare för innehåll 2"/>
          <p:cNvSpPr>
            <a:spLocks noGrp="1"/>
          </p:cNvSpPr>
          <p:nvPr>
            <p:ph idx="1"/>
          </p:nvPr>
        </p:nvSpPr>
        <p:spPr/>
        <p:txBody>
          <a:bodyPr>
            <a:normAutofit/>
          </a:bodyPr>
          <a:lstStyle/>
          <a:p>
            <a:pPr marL="0" indent="0">
              <a:buNone/>
            </a:pPr>
            <a:r>
              <a:rPr lang="sv-SE" dirty="0">
                <a:latin typeface="Comic Sans MS" panose="030F0702030302020204" pitchFamily="66" charset="0"/>
              </a:rPr>
              <a:t>Vi satsar extra på att utbilda och vidareutbilda våra ungdomsdomare. </a:t>
            </a:r>
          </a:p>
          <a:p>
            <a:pPr marL="0" indent="0">
              <a:buNone/>
            </a:pPr>
            <a:endParaRPr lang="sv-SE" dirty="0">
              <a:latin typeface="Comic Sans MS" panose="030F0702030302020204" pitchFamily="66" charset="0"/>
            </a:endParaRPr>
          </a:p>
          <a:p>
            <a:pPr marL="0" indent="0">
              <a:buNone/>
            </a:pPr>
            <a:r>
              <a:rPr lang="sv-SE" dirty="0">
                <a:latin typeface="Comic Sans MS" panose="030F0702030302020204" pitchFamily="66" charset="0"/>
              </a:rPr>
              <a:t>Lämplig ålder är från 13 år och äldre. </a:t>
            </a:r>
          </a:p>
          <a:p>
            <a:pPr marL="0" indent="0">
              <a:buNone/>
            </a:pPr>
            <a:endParaRPr lang="sv-SE" dirty="0">
              <a:latin typeface="Comic Sans MS" panose="030F0702030302020204" pitchFamily="66" charset="0"/>
            </a:endParaRPr>
          </a:p>
          <a:p>
            <a:pPr marL="0" indent="0">
              <a:buNone/>
            </a:pPr>
            <a:r>
              <a:rPr lang="sv-SE" dirty="0">
                <a:latin typeface="Comic Sans MS" panose="030F0702030302020204" pitchFamily="66" charset="0"/>
              </a:rPr>
              <a:t>Mer kan du läsa på förbundets hemsida:</a:t>
            </a:r>
          </a:p>
          <a:p>
            <a:pPr marL="0" indent="0">
              <a:buNone/>
            </a:pPr>
            <a:r>
              <a:rPr lang="sv-SE" dirty="0">
                <a:hlinkClick r:id="rId2"/>
              </a:rPr>
              <a:t>https://uppland.svenskfotboll.se/domare/domarutbildning/</a:t>
            </a:r>
            <a:r>
              <a:rPr lang="sv-SE" dirty="0">
                <a:latin typeface="Comic Sans MS" panose="030F0702030302020204" pitchFamily="66" charset="0"/>
              </a:rPr>
              <a:t> </a:t>
            </a:r>
          </a:p>
          <a:p>
            <a:pPr marL="0" indent="0">
              <a:buNone/>
            </a:pPr>
            <a:endParaRPr lang="sv-SE" dirty="0"/>
          </a:p>
        </p:txBody>
      </p:sp>
    </p:spTree>
    <p:extLst>
      <p:ext uri="{BB962C8B-B14F-4D97-AF65-F5344CB8AC3E}">
        <p14:creationId xmlns:p14="http://schemas.microsoft.com/office/powerpoint/2010/main" val="1698026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b="1" dirty="0">
                <a:latin typeface="Comic Sans MS" panose="030F0702030302020204" pitchFamily="66" charset="0"/>
              </a:rPr>
              <a:t>Profilkläder och material</a:t>
            </a:r>
          </a:p>
        </p:txBody>
      </p:sp>
      <p:sp>
        <p:nvSpPr>
          <p:cNvPr id="3" name="Platshållare för innehåll 2"/>
          <p:cNvSpPr>
            <a:spLocks noGrp="1"/>
          </p:cNvSpPr>
          <p:nvPr>
            <p:ph idx="1"/>
          </p:nvPr>
        </p:nvSpPr>
        <p:spPr/>
        <p:txBody>
          <a:bodyPr>
            <a:normAutofit/>
          </a:bodyPr>
          <a:lstStyle/>
          <a:p>
            <a:pPr marL="0" indent="0">
              <a:buNone/>
            </a:pPr>
            <a:r>
              <a:rPr lang="sv-SE" dirty="0">
                <a:latin typeface="Comic Sans MS" panose="030F0702030302020204" pitchFamily="66" charset="0"/>
              </a:rPr>
              <a:t>Vår leverantör är Stadium Teamsales. Du loggar in och gör dina beställningar i vår </a:t>
            </a:r>
            <a:r>
              <a:rPr lang="sv-SE" dirty="0" err="1">
                <a:latin typeface="Comic Sans MS" panose="030F0702030302020204" pitchFamily="66" charset="0"/>
              </a:rPr>
              <a:t>webshop</a:t>
            </a:r>
            <a:r>
              <a:rPr lang="sv-SE" dirty="0">
                <a:latin typeface="Comic Sans MS" panose="030F0702030302020204" pitchFamily="66" charset="0"/>
              </a:rPr>
              <a:t> (instruktion fås via mejl från Marianne). Utse en eller två personer i laget som har rätt att göra beställningar. </a:t>
            </a:r>
          </a:p>
          <a:p>
            <a:pPr marL="0" indent="0">
              <a:buNone/>
            </a:pPr>
            <a:endParaRPr lang="sv-SE" dirty="0">
              <a:latin typeface="Comic Sans MS" panose="030F0702030302020204" pitchFamily="66" charset="0"/>
            </a:endParaRPr>
          </a:p>
          <a:p>
            <a:pPr marL="0" indent="0">
              <a:buNone/>
            </a:pPr>
            <a:r>
              <a:rPr lang="sv-SE" dirty="0">
                <a:hlinkClick r:id="rId2"/>
              </a:rPr>
              <a:t>https://www.stadiumteamsales.se/skwigor/fotboll</a:t>
            </a:r>
            <a:endParaRPr lang="sv-SE" dirty="0"/>
          </a:p>
          <a:p>
            <a:pPr marL="0" indent="0">
              <a:buNone/>
            </a:pPr>
            <a:endParaRPr lang="sv-SE" dirty="0">
              <a:latin typeface="Comic Sans MS" panose="030F0702030302020204" pitchFamily="66" charset="0"/>
            </a:endParaRPr>
          </a:p>
          <a:p>
            <a:pPr marL="0" indent="0">
              <a:buNone/>
            </a:pPr>
            <a:r>
              <a:rPr lang="sv-SE" b="1" dirty="0">
                <a:latin typeface="Comic Sans MS" panose="030F0702030302020204" pitchFamily="66" charset="0"/>
              </a:rPr>
              <a:t>Inventera redan nu ert behov av matchställ, overaller, bollar mm, så att vi kan göra vår beställning i god tid. </a:t>
            </a:r>
          </a:p>
          <a:p>
            <a:pPr marL="0" indent="0">
              <a:buNone/>
            </a:pPr>
            <a:endParaRPr lang="sv-SE" b="1" dirty="0">
              <a:latin typeface="Comic Sans MS" panose="030F0702030302020204" pitchFamily="66" charset="0"/>
            </a:endParaRPr>
          </a:p>
          <a:p>
            <a:pPr marL="0" indent="0">
              <a:buNone/>
            </a:pPr>
            <a:endParaRPr lang="sv-SE" dirty="0">
              <a:latin typeface="Comic Sans MS" panose="030F0702030302020204" pitchFamily="66" charset="0"/>
            </a:endParaRPr>
          </a:p>
          <a:p>
            <a:pPr marL="0" indent="0">
              <a:buNone/>
            </a:pPr>
            <a:endParaRPr lang="sv-SE" dirty="0"/>
          </a:p>
        </p:txBody>
      </p:sp>
    </p:spTree>
    <p:extLst>
      <p:ext uri="{BB962C8B-B14F-4D97-AF65-F5344CB8AC3E}">
        <p14:creationId xmlns:p14="http://schemas.microsoft.com/office/powerpoint/2010/main" val="329453605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838200" y="70101"/>
            <a:ext cx="10515600" cy="1325563"/>
          </a:xfrm>
        </p:spPr>
        <p:txBody>
          <a:bodyPr/>
          <a:lstStyle/>
          <a:p>
            <a:r>
              <a:rPr lang="sv-SE" b="1" dirty="0">
                <a:latin typeface="Comic Sans MS" panose="030F0702030302020204" pitchFamily="66" charset="0"/>
              </a:rPr>
              <a:t>Arbetsgrupper</a:t>
            </a:r>
          </a:p>
        </p:txBody>
      </p:sp>
      <p:sp>
        <p:nvSpPr>
          <p:cNvPr id="3" name="Platshållare för innehåll 2"/>
          <p:cNvSpPr>
            <a:spLocks noGrp="1"/>
          </p:cNvSpPr>
          <p:nvPr>
            <p:ph idx="1"/>
          </p:nvPr>
        </p:nvSpPr>
        <p:spPr>
          <a:xfrm>
            <a:off x="838200" y="1179095"/>
            <a:ext cx="10515600" cy="5594685"/>
          </a:xfrm>
        </p:spPr>
        <p:txBody>
          <a:bodyPr>
            <a:normAutofit fontScale="62500" lnSpcReduction="20000"/>
          </a:bodyPr>
          <a:lstStyle/>
          <a:p>
            <a:pPr marL="0" indent="0">
              <a:buNone/>
            </a:pPr>
            <a:r>
              <a:rPr lang="sv-SE" dirty="0">
                <a:latin typeface="Comic Sans MS" panose="030F0702030302020204" pitchFamily="66" charset="0"/>
              </a:rPr>
              <a:t>Vi fortsätter arbetet med att engagera våra medlemmar i olika arbetsgrupper. För att föreningen och lagen ska fungera, så behöver vi hjälp. Vi sköter vår anläggning själva, vilket kan tyckas jobbigt. Samtidigt ger det oss fördelen att vi kan styra träning och matcher som vi vill och slipper vara beroende av andra föreningar och lag. </a:t>
            </a:r>
          </a:p>
          <a:p>
            <a:pPr marL="0" indent="0">
              <a:buNone/>
            </a:pPr>
            <a:endParaRPr lang="sv-SE" dirty="0">
              <a:latin typeface="Comic Sans MS" panose="030F0702030302020204" pitchFamily="66" charset="0"/>
            </a:endParaRPr>
          </a:p>
          <a:p>
            <a:pPr marL="0" indent="0">
              <a:buNone/>
            </a:pPr>
            <a:r>
              <a:rPr lang="sv-SE" dirty="0">
                <a:latin typeface="Comic Sans MS" panose="030F0702030302020204" pitchFamily="66" charset="0"/>
              </a:rPr>
              <a:t>Kommunen klipper och kritar och vi sköter resten. </a:t>
            </a:r>
          </a:p>
          <a:p>
            <a:pPr marL="0" indent="0">
              <a:buNone/>
            </a:pPr>
            <a:endParaRPr lang="sv-SE" dirty="0">
              <a:latin typeface="Comic Sans MS" panose="030F0702030302020204" pitchFamily="66" charset="0"/>
            </a:endParaRPr>
          </a:p>
          <a:p>
            <a:pPr marL="0" indent="0">
              <a:buNone/>
            </a:pPr>
            <a:r>
              <a:rPr lang="sv-SE" dirty="0">
                <a:latin typeface="Comic Sans MS" panose="030F0702030302020204" pitchFamily="66" charset="0"/>
              </a:rPr>
              <a:t>Hittills  har alla lag utsett </a:t>
            </a:r>
            <a:r>
              <a:rPr lang="sv-SE" b="1" dirty="0">
                <a:latin typeface="Comic Sans MS" panose="030F0702030302020204" pitchFamily="66" charset="0"/>
              </a:rPr>
              <a:t>bevattningsansvarig, materialansvarig och kaféansvarig </a:t>
            </a:r>
            <a:r>
              <a:rPr lang="sv-SE" dirty="0">
                <a:latin typeface="Comic Sans MS" panose="030F0702030302020204" pitchFamily="66" charset="0"/>
              </a:rPr>
              <a:t>utöver tränare, lagledare och ekonomiansvariga. Dessa grupper funkar bra. </a:t>
            </a:r>
          </a:p>
          <a:p>
            <a:pPr marL="0" indent="0">
              <a:buNone/>
            </a:pPr>
            <a:endParaRPr lang="sv-SE" dirty="0">
              <a:latin typeface="Comic Sans MS" panose="030F0702030302020204" pitchFamily="66" charset="0"/>
            </a:endParaRPr>
          </a:p>
          <a:p>
            <a:pPr marL="0" indent="0">
              <a:buNone/>
            </a:pPr>
            <a:r>
              <a:rPr lang="sv-SE" dirty="0">
                <a:latin typeface="Comic Sans MS" panose="030F0702030302020204" pitchFamily="66" charset="0"/>
              </a:rPr>
              <a:t>Vi har dock ett stort behov av att bilda en större </a:t>
            </a:r>
            <a:r>
              <a:rPr lang="sv-SE" b="1" dirty="0">
                <a:latin typeface="Comic Sans MS" panose="030F0702030302020204" pitchFamily="66" charset="0"/>
              </a:rPr>
              <a:t>grupp för skötsel av huset</a:t>
            </a:r>
            <a:r>
              <a:rPr lang="sv-SE" dirty="0">
                <a:latin typeface="Comic Sans MS" panose="030F0702030302020204" pitchFamily="66" charset="0"/>
              </a:rPr>
              <a:t>, tex. lagning av dörrar, utredning av avlopps- och vattenproblem, lagning av bänkar i omklädningsrum, elfrågor mm </a:t>
            </a:r>
            <a:r>
              <a:rPr lang="sv-SE" dirty="0" err="1">
                <a:latin typeface="Comic Sans MS" panose="030F0702030302020204" pitchFamily="66" charset="0"/>
              </a:rPr>
              <a:t>mm</a:t>
            </a:r>
            <a:r>
              <a:rPr lang="sv-SE" dirty="0">
                <a:latin typeface="Comic Sans MS" panose="030F0702030302020204" pitchFamily="66" charset="0"/>
              </a:rPr>
              <a:t>  som kan inträffa under säsong. Idag har vi två ledare som jobbar med dessa frågor. Här vore det guld om alla kan inventera i sitt respektive lag, så att vi får ihop ett gäng som vi kan ta kontakt med när något går sönder. </a:t>
            </a:r>
          </a:p>
          <a:p>
            <a:pPr marL="0" indent="0">
              <a:buNone/>
            </a:pPr>
            <a:endParaRPr lang="sv-SE" dirty="0">
              <a:latin typeface="Comic Sans MS" panose="030F0702030302020204" pitchFamily="66" charset="0"/>
            </a:endParaRPr>
          </a:p>
          <a:p>
            <a:pPr marL="0" indent="0">
              <a:buNone/>
            </a:pPr>
            <a:r>
              <a:rPr lang="sv-SE" b="1" dirty="0">
                <a:latin typeface="Comic Sans MS" panose="030F0702030302020204" pitchFamily="66" charset="0"/>
              </a:rPr>
              <a:t>Sponsorgruppen</a:t>
            </a:r>
            <a:r>
              <a:rPr lang="sv-SE" dirty="0">
                <a:latin typeface="Comic Sans MS" panose="030F0702030302020204" pitchFamily="66" charset="0"/>
              </a:rPr>
              <a:t> har inte kommit igång med sitt arbete. Vår verksamhet blir dyrare och dyrare, så för att slippa höja medlemsavgifterna allt för mycket så behöver vi få in pengar. Även sponsring i form av material mm är självklart välkommet. Har ni någon i ert lag med många kontakter, så försök få med henne eller honom i denna grupp. Vi har en ledare som har påbörjat arbetet, men på grund av Covid19, så är det mycket svårt att få in sponsorer just nu. Nya tag till nästa säsong.</a:t>
            </a:r>
          </a:p>
        </p:txBody>
      </p:sp>
    </p:spTree>
    <p:extLst>
      <p:ext uri="{BB962C8B-B14F-4D97-AF65-F5344CB8AC3E}">
        <p14:creationId xmlns:p14="http://schemas.microsoft.com/office/powerpoint/2010/main" val="3553782320"/>
      </p:ext>
    </p:extLst>
  </p:cSld>
  <p:clrMapOvr>
    <a:masterClrMapping/>
  </p:clrMapOvr>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513</TotalTime>
  <Words>1569</Words>
  <Application>Microsoft Office PowerPoint</Application>
  <PresentationFormat>Bredbild</PresentationFormat>
  <Paragraphs>141</Paragraphs>
  <Slides>17</Slides>
  <Notes>0</Notes>
  <HiddenSlides>0</HiddenSlides>
  <MMClips>0</MMClips>
  <ScaleCrop>false</ScaleCrop>
  <HeadingPairs>
    <vt:vector size="6" baseType="variant">
      <vt:variant>
        <vt:lpstr>Använt teckensnitt</vt:lpstr>
      </vt:variant>
      <vt:variant>
        <vt:i4>4</vt:i4>
      </vt:variant>
      <vt:variant>
        <vt:lpstr>Tema</vt:lpstr>
      </vt:variant>
      <vt:variant>
        <vt:i4>1</vt:i4>
      </vt:variant>
      <vt:variant>
        <vt:lpstr>Bildrubriker</vt:lpstr>
      </vt:variant>
      <vt:variant>
        <vt:i4>17</vt:i4>
      </vt:variant>
    </vt:vector>
  </HeadingPairs>
  <TitlesOfParts>
    <vt:vector size="22" baseType="lpstr">
      <vt:lpstr>Arial</vt:lpstr>
      <vt:lpstr>Calibri</vt:lpstr>
      <vt:lpstr>Calibri Light</vt:lpstr>
      <vt:lpstr>Comic Sans MS</vt:lpstr>
      <vt:lpstr>Office-tema</vt:lpstr>
      <vt:lpstr>PowerPoint-presentation</vt:lpstr>
      <vt:lpstr>Ledar- och årsmöte</vt:lpstr>
      <vt:lpstr>Anmälda lag till seriespel</vt:lpstr>
      <vt:lpstr>Spelare</vt:lpstr>
      <vt:lpstr>Ledare</vt:lpstr>
      <vt:lpstr>Ledarutbildning</vt:lpstr>
      <vt:lpstr>Domare</vt:lpstr>
      <vt:lpstr>Profilkläder och material</vt:lpstr>
      <vt:lpstr>Arbetsgrupper</vt:lpstr>
      <vt:lpstr>Kafé och städning</vt:lpstr>
      <vt:lpstr>Fotbollsskolan</vt:lpstr>
      <vt:lpstr>Våra system för administration</vt:lpstr>
      <vt:lpstr>Medlemsavgifter</vt:lpstr>
      <vt:lpstr>Frivillig träningsavgift</vt:lpstr>
      <vt:lpstr>Aktiviteter under året</vt:lpstr>
      <vt:lpstr>Projekt</vt:lpstr>
      <vt:lpstr>Övriga frågor och förslag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PowerPoint-presentation</dc:title>
  <dc:creator>Marianne Isoz Henriksson</dc:creator>
  <cp:lastModifiedBy>Marianne Isoz Henriksson</cp:lastModifiedBy>
  <cp:revision>66</cp:revision>
  <cp:lastPrinted>2020-04-25T16:58:16Z</cp:lastPrinted>
  <dcterms:created xsi:type="dcterms:W3CDTF">2017-01-13T12:14:06Z</dcterms:created>
  <dcterms:modified xsi:type="dcterms:W3CDTF">2020-05-01T11:39:30Z</dcterms:modified>
</cp:coreProperties>
</file>